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handoutMasterIdLst>
    <p:handoutMasterId r:id="rId45"/>
  </p:handoutMasterIdLst>
  <p:sldIdLst>
    <p:sldId id="257" r:id="rId2"/>
    <p:sldId id="258" r:id="rId3"/>
    <p:sldId id="259" r:id="rId4"/>
    <p:sldId id="260" r:id="rId5"/>
    <p:sldId id="261" r:id="rId6"/>
    <p:sldId id="295" r:id="rId7"/>
    <p:sldId id="262" r:id="rId8"/>
    <p:sldId id="263" r:id="rId9"/>
    <p:sldId id="264" r:id="rId10"/>
    <p:sldId id="301" r:id="rId11"/>
    <p:sldId id="266" r:id="rId12"/>
    <p:sldId id="299" r:id="rId13"/>
    <p:sldId id="297" r:id="rId14"/>
    <p:sldId id="267" r:id="rId15"/>
    <p:sldId id="268" r:id="rId16"/>
    <p:sldId id="269" r:id="rId17"/>
    <p:sldId id="290" r:id="rId18"/>
    <p:sldId id="296" r:id="rId19"/>
    <p:sldId id="302" r:id="rId20"/>
    <p:sldId id="270" r:id="rId21"/>
    <p:sldId id="272" r:id="rId22"/>
    <p:sldId id="273" r:id="rId23"/>
    <p:sldId id="291" r:id="rId24"/>
    <p:sldId id="292" r:id="rId25"/>
    <p:sldId id="274" r:id="rId26"/>
    <p:sldId id="275" r:id="rId27"/>
    <p:sldId id="276" r:id="rId28"/>
    <p:sldId id="277" r:id="rId29"/>
    <p:sldId id="278" r:id="rId30"/>
    <p:sldId id="279" r:id="rId31"/>
    <p:sldId id="280" r:id="rId32"/>
    <p:sldId id="281" r:id="rId33"/>
    <p:sldId id="303" r:id="rId34"/>
    <p:sldId id="282" r:id="rId35"/>
    <p:sldId id="284" r:id="rId36"/>
    <p:sldId id="285" r:id="rId37"/>
    <p:sldId id="286" r:id="rId38"/>
    <p:sldId id="293" r:id="rId39"/>
    <p:sldId id="294" r:id="rId40"/>
    <p:sldId id="287" r:id="rId41"/>
    <p:sldId id="288" r:id="rId42"/>
    <p:sldId id="289" r:id="rId4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46D2"/>
    <a:srgbClr val="0823A8"/>
    <a:srgbClr val="3F21F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618" y="-8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87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2018/8/8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2018/8/8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551609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551609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551609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551609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802677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631576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820628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114897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lvl="0">
              <a:buFont typeface="Wingdings" pitchFamily="2" charset="2"/>
              <a:buChar char="l"/>
            </a:pPr>
            <a:r>
              <a:rPr lang="en-US" altLang="zh-CN" dirty="0" smtClean="0"/>
              <a:t> </a:t>
            </a:r>
            <a:r>
              <a:rPr lang="zh-CN" altLang="zh-CN" dirty="0" smtClean="0"/>
              <a:t>在数据流输入端，分布式消息处理系统</a:t>
            </a:r>
            <a:r>
              <a:rPr lang="en-US" altLang="zh-CN" dirty="0" smtClean="0"/>
              <a:t>Kafka</a:t>
            </a:r>
            <a:r>
              <a:rPr lang="zh-CN" altLang="zh-CN" dirty="0" smtClean="0"/>
              <a:t>对</a:t>
            </a:r>
            <a:r>
              <a:rPr lang="en-US" altLang="zh-CN" dirty="0" smtClean="0"/>
              <a:t>Stream</a:t>
            </a:r>
            <a:r>
              <a:rPr lang="zh-CN" altLang="zh-CN" dirty="0" smtClean="0"/>
              <a:t>按照</a:t>
            </a:r>
            <a:r>
              <a:rPr lang="en-US" altLang="zh-CN" dirty="0" smtClean="0"/>
              <a:t>Topic</a:t>
            </a:r>
            <a:r>
              <a:rPr lang="zh-CN" altLang="zh-CN" dirty="0" smtClean="0"/>
              <a:t>（比如</a:t>
            </a:r>
            <a:r>
              <a:rPr lang="en-US" altLang="zh-CN" dirty="0" smtClean="0"/>
              <a:t>Web</a:t>
            </a:r>
            <a:r>
              <a:rPr lang="zh-CN" altLang="zh-CN" dirty="0" smtClean="0"/>
              <a:t>页面点击记录、系统日志</a:t>
            </a:r>
            <a:r>
              <a:rPr lang="en-US" altLang="zh-CN" dirty="0" err="1" smtClean="0"/>
              <a:t>syslog</a:t>
            </a:r>
            <a:r>
              <a:rPr lang="zh-CN" altLang="zh-CN" dirty="0" smtClean="0"/>
              <a:t>文件等）进行分类，即一个类型的消息归入一个</a:t>
            </a:r>
            <a:r>
              <a:rPr lang="en-US" altLang="zh-CN" dirty="0" smtClean="0"/>
              <a:t>Topic</a:t>
            </a:r>
            <a:r>
              <a:rPr lang="zh-CN" altLang="zh-CN" dirty="0" smtClean="0"/>
              <a:t>。在每一个</a:t>
            </a:r>
            <a:r>
              <a:rPr lang="en-US" altLang="zh-CN" dirty="0" smtClean="0"/>
              <a:t>Topic</a:t>
            </a:r>
            <a:r>
              <a:rPr lang="zh-CN" altLang="zh-CN" dirty="0" smtClean="0"/>
              <a:t>的内部，</a:t>
            </a:r>
            <a:r>
              <a:rPr lang="en-US" altLang="zh-CN" dirty="0" smtClean="0"/>
              <a:t>Stream</a:t>
            </a:r>
            <a:r>
              <a:rPr lang="zh-CN" altLang="zh-CN" dirty="0" smtClean="0"/>
              <a:t>又按照消息的</a:t>
            </a:r>
            <a:r>
              <a:rPr lang="en-US" altLang="zh-CN" dirty="0" smtClean="0"/>
              <a:t>key value</a:t>
            </a:r>
            <a:r>
              <a:rPr lang="zh-CN" altLang="zh-CN" dirty="0" smtClean="0"/>
              <a:t>和算法又划分为多个</a:t>
            </a:r>
            <a:r>
              <a:rPr lang="en-US" altLang="zh-CN" dirty="0" smtClean="0"/>
              <a:t>partitions</a:t>
            </a:r>
            <a:r>
              <a:rPr lang="zh-CN" altLang="zh-CN" dirty="0" smtClean="0"/>
              <a:t>（分区）</a:t>
            </a:r>
            <a:endParaRPr lang="en-US" altLang="zh-CN" dirty="0" smtClean="0"/>
          </a:p>
          <a:p>
            <a:pPr lvl="0">
              <a:spcBef>
                <a:spcPts val="1200"/>
              </a:spcBef>
              <a:buFont typeface="Wingdings" pitchFamily="2" charset="2"/>
              <a:buChar char="l"/>
            </a:pPr>
            <a:r>
              <a:rPr lang="en-US" altLang="zh-CN" dirty="0" smtClean="0"/>
              <a:t>    </a:t>
            </a:r>
            <a:r>
              <a:rPr lang="zh-CN" altLang="zh-CN" dirty="0" smtClean="0"/>
              <a:t>一个</a:t>
            </a:r>
            <a:r>
              <a:rPr lang="en-US" altLang="zh-CN" dirty="0" err="1" smtClean="0"/>
              <a:t>Samza</a:t>
            </a:r>
            <a:r>
              <a:rPr lang="zh-CN" altLang="zh-CN" dirty="0" smtClean="0"/>
              <a:t>作业（</a:t>
            </a:r>
            <a:r>
              <a:rPr lang="en-US" altLang="zh-CN" dirty="0" smtClean="0"/>
              <a:t>Job</a:t>
            </a:r>
            <a:r>
              <a:rPr lang="zh-CN" altLang="zh-CN" dirty="0" smtClean="0"/>
              <a:t>）的分区数目确定后，会生成相应数目的</a:t>
            </a:r>
            <a:r>
              <a:rPr lang="en-US" altLang="zh-CN" dirty="0" smtClean="0"/>
              <a:t>Task</a:t>
            </a:r>
            <a:r>
              <a:rPr lang="zh-CN" altLang="zh-CN" dirty="0" smtClean="0"/>
              <a:t>，每个</a:t>
            </a:r>
            <a:r>
              <a:rPr lang="en-US" altLang="zh-CN" dirty="0" smtClean="0"/>
              <a:t>Task</a:t>
            </a:r>
            <a:r>
              <a:rPr lang="zh-CN" altLang="zh-CN" dirty="0" smtClean="0"/>
              <a:t>线程从其对应的分区读取数据进行处理</a:t>
            </a:r>
            <a:endParaRPr lang="zh-CN" altLang="en-US" dirty="0" smtClean="0"/>
          </a:p>
        </p:txBody>
      </p:sp>
    </p:spTree>
    <p:extLst>
      <p:ext uri="{BB962C8B-B14F-4D97-AF65-F5344CB8AC3E}">
        <p14:creationId xmlns:p14="http://schemas.microsoft.com/office/powerpoint/2010/main" xmlns="" val="1631576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631576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995894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065183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680478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802079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523771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386771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739885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4240554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145124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936650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923009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332420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573986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639854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639854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979614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847977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36674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859927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565540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r>
              <a:rPr lang="zh-CN" altLang="zh-CN" sz="1200" kern="1200" dirty="0" smtClean="0">
                <a:solidFill>
                  <a:schemeClr val="tx1"/>
                </a:solidFill>
                <a:latin typeface="+mn-lt"/>
                <a:ea typeface="+mn-ea"/>
                <a:cs typeface="+mn-cs"/>
              </a:rPr>
              <a:t>下面我们以以图</a:t>
            </a:r>
            <a:r>
              <a:rPr lang="en-US" altLang="zh-CN" sz="1200" kern="1200" dirty="0" smtClean="0">
                <a:solidFill>
                  <a:schemeClr val="tx1"/>
                </a:solidFill>
                <a:latin typeface="+mn-lt"/>
                <a:ea typeface="+mn-ea"/>
                <a:cs typeface="+mn-cs"/>
              </a:rPr>
              <a:t>15-31</a:t>
            </a:r>
            <a:r>
              <a:rPr lang="zh-CN" altLang="zh-CN"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Topology Tree</a:t>
            </a:r>
            <a:r>
              <a:rPr lang="zh-CN" altLang="zh-CN" sz="1200" kern="1200" dirty="0" smtClean="0">
                <a:solidFill>
                  <a:schemeClr val="tx1"/>
                </a:solidFill>
                <a:latin typeface="+mn-lt"/>
                <a:ea typeface="+mn-ea"/>
                <a:cs typeface="+mn-cs"/>
              </a:rPr>
              <a:t>为例讲解</a:t>
            </a:r>
            <a:r>
              <a:rPr lang="en-US" altLang="zh-CN" sz="1200" kern="1200" dirty="0" smtClean="0">
                <a:solidFill>
                  <a:schemeClr val="tx1"/>
                </a:solidFill>
                <a:latin typeface="+mn-lt"/>
                <a:ea typeface="+mn-ea"/>
                <a:cs typeface="+mn-cs"/>
              </a:rPr>
              <a:t>Acker</a:t>
            </a:r>
            <a:r>
              <a:rPr lang="zh-CN" altLang="zh-CN" sz="1200" kern="1200" dirty="0" smtClean="0">
                <a:solidFill>
                  <a:schemeClr val="tx1"/>
                </a:solidFill>
                <a:latin typeface="+mn-lt"/>
                <a:ea typeface="+mn-ea"/>
                <a:cs typeface="+mn-cs"/>
              </a:rPr>
              <a:t>算法流程。该</a:t>
            </a:r>
            <a:r>
              <a:rPr lang="en-US" altLang="zh-CN" sz="1200" kern="1200" dirty="0" smtClean="0">
                <a:solidFill>
                  <a:schemeClr val="tx1"/>
                </a:solidFill>
                <a:latin typeface="+mn-lt"/>
                <a:ea typeface="+mn-ea"/>
                <a:cs typeface="+mn-cs"/>
              </a:rPr>
              <a:t>Topology</a:t>
            </a:r>
            <a:r>
              <a:rPr lang="zh-CN" altLang="zh-CN" sz="1200" kern="1200" dirty="0" smtClean="0">
                <a:solidFill>
                  <a:schemeClr val="tx1"/>
                </a:solidFill>
                <a:latin typeface="+mn-lt"/>
                <a:ea typeface="+mn-ea"/>
                <a:cs typeface="+mn-cs"/>
              </a:rPr>
              <a:t>包含</a:t>
            </a:r>
            <a:r>
              <a:rPr lang="en-US" altLang="zh-CN" sz="1200" kern="1200" dirty="0" smtClean="0">
                <a:solidFill>
                  <a:schemeClr val="tx1"/>
                </a:solidFill>
                <a:latin typeface="+mn-lt"/>
                <a:ea typeface="+mn-ea"/>
                <a:cs typeface="+mn-cs"/>
              </a:rPr>
              <a:t>1</a:t>
            </a:r>
            <a:r>
              <a:rPr lang="zh-CN" altLang="zh-CN"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Spout</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3</a:t>
            </a:r>
            <a:r>
              <a:rPr lang="zh-CN" altLang="zh-CN"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Bolts</a:t>
            </a:r>
            <a:r>
              <a:rPr lang="zh-CN" altLang="zh-CN" sz="1200" kern="1200" dirty="0" smtClean="0">
                <a:solidFill>
                  <a:schemeClr val="tx1"/>
                </a:solidFill>
                <a:latin typeface="+mn-lt"/>
                <a:ea typeface="+mn-ea"/>
                <a:cs typeface="+mn-cs"/>
              </a:rPr>
              <a:t>，流程步骤如下：</a:t>
            </a:r>
          </a:p>
          <a:p>
            <a:r>
              <a:rPr lang="zh-CN" altLang="zh-CN" sz="1200" kern="1200" dirty="0" smtClean="0">
                <a:solidFill>
                  <a:schemeClr val="tx1"/>
                </a:solidFill>
                <a:latin typeface="+mn-lt"/>
                <a:ea typeface="+mn-ea"/>
                <a:cs typeface="+mn-cs"/>
              </a:rPr>
              <a:t>步骤一：</a:t>
            </a:r>
            <a:r>
              <a:rPr lang="en-US" altLang="zh-CN" sz="1200" kern="1200" dirty="0" smtClean="0">
                <a:solidFill>
                  <a:schemeClr val="tx1"/>
                </a:solidFill>
                <a:latin typeface="+mn-lt"/>
                <a:ea typeface="+mn-ea"/>
                <a:cs typeface="+mn-cs"/>
              </a:rPr>
              <a:t>Spout</a:t>
            </a:r>
            <a:r>
              <a:rPr lang="zh-CN" altLang="zh-CN" sz="1200" kern="1200" dirty="0" smtClean="0">
                <a:solidFill>
                  <a:schemeClr val="tx1"/>
                </a:solidFill>
                <a:latin typeface="+mn-lt"/>
                <a:ea typeface="+mn-ea"/>
                <a:cs typeface="+mn-cs"/>
              </a:rPr>
              <a:t>读入数据后生成了</a:t>
            </a:r>
            <a:r>
              <a:rPr lang="en-US" altLang="zh-CN" sz="1200" kern="1200" dirty="0" smtClean="0">
                <a:solidFill>
                  <a:schemeClr val="tx1"/>
                </a:solidFill>
                <a:latin typeface="+mn-lt"/>
                <a:ea typeface="+mn-ea"/>
                <a:cs typeface="+mn-cs"/>
              </a:rPr>
              <a:t>2</a:t>
            </a:r>
            <a:r>
              <a:rPr lang="zh-CN" altLang="zh-CN" sz="1200" kern="1200" dirty="0" smtClean="0">
                <a:solidFill>
                  <a:schemeClr val="tx1"/>
                </a:solidFill>
                <a:latin typeface="+mn-lt"/>
                <a:ea typeface="+mn-ea"/>
                <a:cs typeface="+mn-cs"/>
              </a:rPr>
              <a:t>个</a:t>
            </a:r>
            <a:r>
              <a:rPr lang="en-US" altLang="zh-CN" sz="1200" kern="1200" dirty="0" err="1" smtClean="0">
                <a:solidFill>
                  <a:schemeClr val="tx1"/>
                </a:solidFill>
                <a:latin typeface="+mn-lt"/>
                <a:ea typeface="+mn-ea"/>
                <a:cs typeface="+mn-cs"/>
              </a:rPr>
              <a:t>tuples</a:t>
            </a:r>
            <a:r>
              <a:rPr lang="zh-CN"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msgId</a:t>
            </a:r>
            <a:r>
              <a:rPr lang="zh-CN" altLang="zh-CN" sz="1200" kern="1200" dirty="0" smtClean="0">
                <a:solidFill>
                  <a:schemeClr val="tx1"/>
                </a:solidFill>
                <a:latin typeface="+mn-lt"/>
                <a:ea typeface="+mn-ea"/>
                <a:cs typeface="+mn-cs"/>
              </a:rPr>
              <a:t>分别为</a:t>
            </a:r>
            <a:r>
              <a:rPr lang="en-US" altLang="zh-CN" sz="1200" kern="1200" dirty="0" smtClean="0">
                <a:solidFill>
                  <a:schemeClr val="tx1"/>
                </a:solidFill>
                <a:latin typeface="+mn-lt"/>
                <a:ea typeface="+mn-ea"/>
                <a:cs typeface="+mn-cs"/>
              </a:rPr>
              <a:t>1001</a:t>
            </a:r>
            <a:r>
              <a:rPr lang="zh-CN" altLang="zh-CN"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1010</a:t>
            </a:r>
            <a:r>
              <a:rPr lang="zh-CN" altLang="zh-CN" sz="1200" kern="1200" dirty="0" smtClean="0">
                <a:solidFill>
                  <a:schemeClr val="tx1"/>
                </a:solidFill>
                <a:latin typeface="+mn-lt"/>
                <a:ea typeface="+mn-ea"/>
                <a:cs typeface="+mn-cs"/>
              </a:rPr>
              <a:t>），通知</a:t>
            </a:r>
            <a:r>
              <a:rPr lang="en-US" altLang="zh-CN" sz="1200" kern="1200" dirty="0" smtClean="0">
                <a:solidFill>
                  <a:schemeClr val="tx1"/>
                </a:solidFill>
                <a:latin typeface="+mn-lt"/>
                <a:ea typeface="+mn-ea"/>
                <a:cs typeface="+mn-cs"/>
              </a:rPr>
              <a:t>Acker</a:t>
            </a:r>
            <a:r>
              <a:rPr lang="zh-CN" altLang="zh-CN" sz="1200" kern="1200" dirty="0" smtClean="0">
                <a:solidFill>
                  <a:schemeClr val="tx1"/>
                </a:solidFill>
                <a:latin typeface="+mn-lt"/>
                <a:ea typeface="+mn-ea"/>
                <a:cs typeface="+mn-cs"/>
              </a:rPr>
              <a:t>；</a:t>
            </a:r>
          </a:p>
          <a:p>
            <a:r>
              <a:rPr lang="zh-CN" altLang="zh-CN" sz="1200" kern="1200" dirty="0" smtClean="0">
                <a:solidFill>
                  <a:schemeClr val="tx1"/>
                </a:solidFill>
                <a:latin typeface="+mn-lt"/>
                <a:ea typeface="+mn-ea"/>
                <a:cs typeface="+mn-cs"/>
              </a:rPr>
              <a:t>步骤二：</a:t>
            </a:r>
            <a:r>
              <a:rPr lang="en-US" altLang="zh-CN" sz="1200" kern="1200" dirty="0" err="1" smtClean="0">
                <a:solidFill>
                  <a:schemeClr val="tx1"/>
                </a:solidFill>
                <a:latin typeface="+mn-lt"/>
                <a:ea typeface="+mn-ea"/>
                <a:cs typeface="+mn-cs"/>
              </a:rPr>
              <a:t>tuple</a:t>
            </a:r>
            <a:r>
              <a:rPr lang="en-US" altLang="zh-CN" sz="1200" kern="1200" dirty="0" smtClean="0">
                <a:solidFill>
                  <a:schemeClr val="tx1"/>
                </a:solidFill>
                <a:latin typeface="+mn-lt"/>
                <a:ea typeface="+mn-ea"/>
                <a:cs typeface="+mn-cs"/>
              </a:rPr>
              <a:t> 1001</a:t>
            </a:r>
            <a:r>
              <a:rPr lang="zh-CN" altLang="zh-CN" sz="1200" kern="1200" dirty="0" smtClean="0">
                <a:solidFill>
                  <a:schemeClr val="tx1"/>
                </a:solidFill>
                <a:latin typeface="+mn-lt"/>
                <a:ea typeface="+mn-ea"/>
                <a:cs typeface="+mn-cs"/>
              </a:rPr>
              <a:t>流入</a:t>
            </a:r>
            <a:r>
              <a:rPr lang="en-US" altLang="zh-CN" sz="1200" kern="1200" dirty="0" smtClean="0">
                <a:solidFill>
                  <a:schemeClr val="tx1"/>
                </a:solidFill>
                <a:latin typeface="+mn-lt"/>
                <a:ea typeface="+mn-ea"/>
                <a:cs typeface="+mn-cs"/>
              </a:rPr>
              <a:t>Bolt1</a:t>
            </a:r>
            <a:r>
              <a:rPr lang="zh-CN" altLang="zh-CN" sz="1200" kern="1200" dirty="0" smtClean="0">
                <a:solidFill>
                  <a:schemeClr val="tx1"/>
                </a:solidFill>
                <a:latin typeface="+mn-lt"/>
                <a:ea typeface="+mn-ea"/>
                <a:cs typeface="+mn-cs"/>
              </a:rPr>
              <a:t>，处理完后产生了新的</a:t>
            </a:r>
            <a:r>
              <a:rPr lang="en-US" altLang="zh-CN" sz="1200" kern="1200" dirty="0" err="1" smtClean="0">
                <a:solidFill>
                  <a:schemeClr val="tx1"/>
                </a:solidFill>
                <a:latin typeface="+mn-lt"/>
                <a:ea typeface="+mn-ea"/>
                <a:cs typeface="+mn-cs"/>
              </a:rPr>
              <a:t>tuple</a:t>
            </a:r>
            <a:r>
              <a:rPr lang="en-US" altLang="zh-CN" sz="1200" kern="1200" dirty="0" smtClean="0">
                <a:solidFill>
                  <a:schemeClr val="tx1"/>
                </a:solidFill>
                <a:latin typeface="+mn-lt"/>
                <a:ea typeface="+mn-ea"/>
                <a:cs typeface="+mn-cs"/>
              </a:rPr>
              <a:t> 1110</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Bolt1</a:t>
            </a:r>
            <a:r>
              <a:rPr lang="zh-CN" altLang="zh-CN" sz="1200" kern="1200" dirty="0" smtClean="0">
                <a:solidFill>
                  <a:schemeClr val="tx1"/>
                </a:solidFill>
                <a:latin typeface="+mn-lt"/>
                <a:ea typeface="+mn-ea"/>
                <a:cs typeface="+mn-cs"/>
              </a:rPr>
              <a:t>向</a:t>
            </a:r>
            <a:r>
              <a:rPr lang="en-US" altLang="zh-CN" sz="1200" kern="1200" dirty="0" smtClean="0">
                <a:solidFill>
                  <a:schemeClr val="tx1"/>
                </a:solidFill>
                <a:latin typeface="+mn-lt"/>
                <a:ea typeface="+mn-ea"/>
                <a:cs typeface="+mn-cs"/>
              </a:rPr>
              <a:t>Acker</a:t>
            </a:r>
            <a:r>
              <a:rPr lang="zh-CN" altLang="zh-CN" sz="1200" kern="1200" dirty="0" smtClean="0">
                <a:solidFill>
                  <a:schemeClr val="tx1"/>
                </a:solidFill>
                <a:latin typeface="+mn-lt"/>
                <a:ea typeface="+mn-ea"/>
                <a:cs typeface="+mn-cs"/>
              </a:rPr>
              <a:t>发送了</a:t>
            </a:r>
            <a:r>
              <a:rPr lang="en-US" altLang="zh-CN" sz="1200" kern="1200" dirty="0" err="1" smtClean="0">
                <a:solidFill>
                  <a:schemeClr val="tx1"/>
                </a:solidFill>
                <a:latin typeface="+mn-lt"/>
                <a:ea typeface="+mn-ea"/>
                <a:cs typeface="+mn-cs"/>
              </a:rPr>
              <a:t>tuple</a:t>
            </a:r>
            <a:r>
              <a:rPr lang="en-US" altLang="zh-CN" sz="1200" kern="1200" dirty="0" smtClean="0">
                <a:solidFill>
                  <a:schemeClr val="tx1"/>
                </a:solidFill>
                <a:latin typeface="+mn-lt"/>
                <a:ea typeface="+mn-ea"/>
                <a:cs typeface="+mn-cs"/>
              </a:rPr>
              <a:t> 1001</a:t>
            </a:r>
            <a:r>
              <a:rPr lang="zh-CN" altLang="zh-CN" sz="1200" kern="1200" dirty="0" smtClean="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Ack</a:t>
            </a:r>
            <a:r>
              <a:rPr lang="zh-CN" altLang="zh-CN"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tuple</a:t>
            </a:r>
            <a:r>
              <a:rPr lang="en-US" altLang="zh-CN" sz="1200" kern="1200" dirty="0" smtClean="0">
                <a:solidFill>
                  <a:schemeClr val="tx1"/>
                </a:solidFill>
                <a:latin typeface="+mn-lt"/>
                <a:ea typeface="+mn-ea"/>
                <a:cs typeface="+mn-cs"/>
              </a:rPr>
              <a:t> 1010</a:t>
            </a:r>
            <a:r>
              <a:rPr lang="zh-CN" altLang="zh-CN" sz="1200" kern="1200" dirty="0" smtClean="0">
                <a:solidFill>
                  <a:schemeClr val="tx1"/>
                </a:solidFill>
                <a:latin typeface="+mn-lt"/>
                <a:ea typeface="+mn-ea"/>
                <a:cs typeface="+mn-cs"/>
              </a:rPr>
              <a:t>流入</a:t>
            </a:r>
            <a:r>
              <a:rPr lang="en-US" altLang="zh-CN" sz="1200" kern="1200" dirty="0" smtClean="0">
                <a:solidFill>
                  <a:schemeClr val="tx1"/>
                </a:solidFill>
                <a:latin typeface="+mn-lt"/>
                <a:ea typeface="+mn-ea"/>
                <a:cs typeface="+mn-cs"/>
              </a:rPr>
              <a:t>Bolt2</a:t>
            </a:r>
            <a:r>
              <a:rPr lang="zh-CN" altLang="zh-CN" sz="1200" kern="1200" dirty="0" smtClean="0">
                <a:solidFill>
                  <a:schemeClr val="tx1"/>
                </a:solidFill>
                <a:latin typeface="+mn-lt"/>
                <a:ea typeface="+mn-ea"/>
                <a:cs typeface="+mn-cs"/>
              </a:rPr>
              <a:t>，处理完后产生了新的</a:t>
            </a:r>
            <a:r>
              <a:rPr lang="en-US" altLang="zh-CN" sz="1200" kern="1200" dirty="0" err="1" smtClean="0">
                <a:solidFill>
                  <a:schemeClr val="tx1"/>
                </a:solidFill>
                <a:latin typeface="+mn-lt"/>
                <a:ea typeface="+mn-ea"/>
                <a:cs typeface="+mn-cs"/>
              </a:rPr>
              <a:t>tuple</a:t>
            </a:r>
            <a:r>
              <a:rPr lang="en-US" altLang="zh-CN" sz="1200" kern="1200" dirty="0" smtClean="0">
                <a:solidFill>
                  <a:schemeClr val="tx1"/>
                </a:solidFill>
                <a:latin typeface="+mn-lt"/>
                <a:ea typeface="+mn-ea"/>
                <a:cs typeface="+mn-cs"/>
              </a:rPr>
              <a:t> 1111</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Bolt2</a:t>
            </a:r>
            <a:r>
              <a:rPr lang="zh-CN" altLang="zh-CN" sz="1200" kern="1200" dirty="0" smtClean="0">
                <a:solidFill>
                  <a:schemeClr val="tx1"/>
                </a:solidFill>
                <a:latin typeface="+mn-lt"/>
                <a:ea typeface="+mn-ea"/>
                <a:cs typeface="+mn-cs"/>
              </a:rPr>
              <a:t>向</a:t>
            </a:r>
            <a:r>
              <a:rPr lang="en-US" altLang="zh-CN" sz="1200" kern="1200" dirty="0" smtClean="0">
                <a:solidFill>
                  <a:schemeClr val="tx1"/>
                </a:solidFill>
                <a:latin typeface="+mn-lt"/>
                <a:ea typeface="+mn-ea"/>
                <a:cs typeface="+mn-cs"/>
              </a:rPr>
              <a:t>Acker</a:t>
            </a:r>
            <a:r>
              <a:rPr lang="zh-CN" altLang="zh-CN" sz="1200" kern="1200" dirty="0" smtClean="0">
                <a:solidFill>
                  <a:schemeClr val="tx1"/>
                </a:solidFill>
                <a:latin typeface="+mn-lt"/>
                <a:ea typeface="+mn-ea"/>
                <a:cs typeface="+mn-cs"/>
              </a:rPr>
              <a:t>发送了</a:t>
            </a:r>
            <a:r>
              <a:rPr lang="en-US" altLang="zh-CN" sz="1200" kern="1200" dirty="0" err="1" smtClean="0">
                <a:solidFill>
                  <a:schemeClr val="tx1"/>
                </a:solidFill>
                <a:latin typeface="+mn-lt"/>
                <a:ea typeface="+mn-ea"/>
                <a:cs typeface="+mn-cs"/>
              </a:rPr>
              <a:t>tuple</a:t>
            </a:r>
            <a:r>
              <a:rPr lang="en-US" altLang="zh-CN" sz="1200" kern="1200" dirty="0" smtClean="0">
                <a:solidFill>
                  <a:schemeClr val="tx1"/>
                </a:solidFill>
                <a:latin typeface="+mn-lt"/>
                <a:ea typeface="+mn-ea"/>
                <a:cs typeface="+mn-cs"/>
              </a:rPr>
              <a:t> 1010</a:t>
            </a:r>
            <a:r>
              <a:rPr lang="zh-CN" altLang="zh-CN" sz="1200" kern="1200" dirty="0" smtClean="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Ack</a:t>
            </a:r>
            <a:r>
              <a:rPr lang="zh-CN" altLang="zh-CN" sz="1200" kern="1200" dirty="0" smtClean="0">
                <a:solidFill>
                  <a:schemeClr val="tx1"/>
                </a:solidFill>
                <a:latin typeface="+mn-lt"/>
                <a:ea typeface="+mn-ea"/>
                <a:cs typeface="+mn-cs"/>
              </a:rPr>
              <a:t>；</a:t>
            </a:r>
          </a:p>
          <a:p>
            <a:r>
              <a:rPr lang="zh-CN" altLang="zh-CN" sz="1200" kern="1200" dirty="0" smtClean="0">
                <a:solidFill>
                  <a:schemeClr val="tx1"/>
                </a:solidFill>
                <a:latin typeface="+mn-lt"/>
                <a:ea typeface="+mn-ea"/>
                <a:cs typeface="+mn-cs"/>
              </a:rPr>
              <a:t>步骤三：两个</a:t>
            </a:r>
            <a:r>
              <a:rPr lang="en-US" altLang="zh-CN" sz="1200" kern="1200" dirty="0" err="1" smtClean="0">
                <a:solidFill>
                  <a:schemeClr val="tx1"/>
                </a:solidFill>
                <a:latin typeface="+mn-lt"/>
                <a:ea typeface="+mn-ea"/>
                <a:cs typeface="+mn-cs"/>
              </a:rPr>
              <a:t>tuples</a:t>
            </a:r>
            <a:r>
              <a:rPr lang="en-US" altLang="zh-CN" sz="1200" kern="1200" dirty="0" smtClean="0">
                <a:solidFill>
                  <a:schemeClr val="tx1"/>
                </a:solidFill>
                <a:latin typeface="+mn-lt"/>
                <a:ea typeface="+mn-ea"/>
                <a:cs typeface="+mn-cs"/>
              </a:rPr>
              <a:t> 1110</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1111</a:t>
            </a:r>
            <a:r>
              <a:rPr lang="zh-CN" altLang="zh-CN" sz="1200" kern="1200" dirty="0" smtClean="0">
                <a:solidFill>
                  <a:schemeClr val="tx1"/>
                </a:solidFill>
                <a:latin typeface="+mn-lt"/>
                <a:ea typeface="+mn-ea"/>
                <a:cs typeface="+mn-cs"/>
              </a:rPr>
              <a:t>流向</a:t>
            </a:r>
            <a:r>
              <a:rPr lang="en-US" altLang="zh-CN" sz="1200" kern="1200" dirty="0" smtClean="0">
                <a:solidFill>
                  <a:schemeClr val="tx1"/>
                </a:solidFill>
                <a:latin typeface="+mn-lt"/>
                <a:ea typeface="+mn-ea"/>
                <a:cs typeface="+mn-cs"/>
              </a:rPr>
              <a:t>Bolt3</a:t>
            </a:r>
            <a:r>
              <a:rPr lang="zh-CN" altLang="zh-CN" sz="1200" kern="1200" dirty="0" smtClean="0">
                <a:solidFill>
                  <a:schemeClr val="tx1"/>
                </a:solidFill>
                <a:latin typeface="+mn-lt"/>
                <a:ea typeface="+mn-ea"/>
                <a:cs typeface="+mn-cs"/>
              </a:rPr>
              <a:t>，处理完后不再有新</a:t>
            </a:r>
            <a:r>
              <a:rPr lang="en-US" altLang="zh-CN" sz="1200" kern="1200" dirty="0" err="1" smtClean="0">
                <a:solidFill>
                  <a:schemeClr val="tx1"/>
                </a:solidFill>
                <a:latin typeface="+mn-lt"/>
                <a:ea typeface="+mn-ea"/>
                <a:cs typeface="+mn-cs"/>
              </a:rPr>
              <a:t>tuple</a:t>
            </a:r>
            <a:r>
              <a:rPr lang="zh-CN" altLang="zh-CN" sz="1200" kern="1200" dirty="0" smtClean="0">
                <a:solidFill>
                  <a:schemeClr val="tx1"/>
                </a:solidFill>
                <a:latin typeface="+mn-lt"/>
                <a:ea typeface="+mn-ea"/>
                <a:cs typeface="+mn-cs"/>
              </a:rPr>
              <a:t>产生，</a:t>
            </a:r>
            <a:r>
              <a:rPr lang="en-US" altLang="zh-CN" sz="1200" kern="1200" dirty="0" smtClean="0">
                <a:solidFill>
                  <a:schemeClr val="tx1"/>
                </a:solidFill>
                <a:latin typeface="+mn-lt"/>
                <a:ea typeface="+mn-ea"/>
                <a:cs typeface="+mn-cs"/>
              </a:rPr>
              <a:t>Bolt3</a:t>
            </a:r>
            <a:r>
              <a:rPr lang="zh-CN" altLang="zh-CN" sz="1200" kern="1200" dirty="0" smtClean="0">
                <a:solidFill>
                  <a:schemeClr val="tx1"/>
                </a:solidFill>
                <a:latin typeface="+mn-lt"/>
                <a:ea typeface="+mn-ea"/>
                <a:cs typeface="+mn-cs"/>
              </a:rPr>
              <a:t>向</a:t>
            </a:r>
            <a:r>
              <a:rPr lang="en-US" altLang="zh-CN" sz="1200" kern="1200" dirty="0" smtClean="0">
                <a:solidFill>
                  <a:schemeClr val="tx1"/>
                </a:solidFill>
                <a:latin typeface="+mn-lt"/>
                <a:ea typeface="+mn-ea"/>
                <a:cs typeface="+mn-cs"/>
              </a:rPr>
              <a:t>Acker</a:t>
            </a:r>
            <a:r>
              <a:rPr lang="zh-CN" altLang="zh-CN" sz="1200" kern="1200" dirty="0" smtClean="0">
                <a:solidFill>
                  <a:schemeClr val="tx1"/>
                </a:solidFill>
                <a:latin typeface="+mn-lt"/>
                <a:ea typeface="+mn-ea"/>
                <a:cs typeface="+mn-cs"/>
              </a:rPr>
              <a:t>发送了处理结果的</a:t>
            </a:r>
            <a:r>
              <a:rPr lang="en-US" altLang="zh-CN" sz="1200" kern="1200" dirty="0" err="1" smtClean="0">
                <a:solidFill>
                  <a:schemeClr val="tx1"/>
                </a:solidFill>
                <a:latin typeface="+mn-lt"/>
                <a:ea typeface="+mn-ea"/>
                <a:cs typeface="+mn-cs"/>
              </a:rPr>
              <a:t>Ack</a:t>
            </a:r>
            <a:r>
              <a:rPr lang="zh-CN" altLang="zh-CN"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 </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a:t>
            </a:r>
            <a:endParaRPr lang="zh-CN" altLang="zh-CN" sz="1200" kern="1200" dirty="0" smtClean="0">
              <a:solidFill>
                <a:schemeClr val="tx1"/>
              </a:solidFill>
              <a:latin typeface="+mn-lt"/>
              <a:ea typeface="+mn-ea"/>
              <a:cs typeface="+mn-cs"/>
            </a:endParaRPr>
          </a:p>
          <a:p>
            <a:r>
              <a:rPr lang="zh-CN" altLang="zh-CN" sz="1200" b="1" kern="1200" dirty="0" smtClean="0">
                <a:solidFill>
                  <a:schemeClr val="tx1"/>
                </a:solidFill>
                <a:latin typeface="+mn-lt"/>
                <a:ea typeface="+mn-ea"/>
                <a:cs typeface="+mn-cs"/>
              </a:rPr>
              <a:t>步骤一</a:t>
            </a:r>
            <a:endParaRPr lang="zh-CN" altLang="zh-CN" sz="1200" kern="1200" dirty="0" smtClean="0">
              <a:solidFill>
                <a:schemeClr val="tx1"/>
              </a:solidFill>
              <a:latin typeface="+mn-lt"/>
              <a:ea typeface="+mn-ea"/>
              <a:cs typeface="+mn-cs"/>
            </a:endParaRPr>
          </a:p>
          <a:p>
            <a:r>
              <a:rPr lang="zh-CN" altLang="zh-CN" sz="1200" b="1" kern="1200" dirty="0" smtClean="0">
                <a:solidFill>
                  <a:schemeClr val="tx1"/>
                </a:solidFill>
                <a:latin typeface="+mn-lt"/>
                <a:ea typeface="+mn-ea"/>
                <a:cs typeface="+mn-cs"/>
              </a:rPr>
              <a:t>步骤三</a:t>
            </a:r>
            <a:endParaRPr lang="zh-CN" altLang="zh-CN" sz="1200" kern="1200" dirty="0" smtClean="0">
              <a:solidFill>
                <a:schemeClr val="tx1"/>
              </a:solidFill>
              <a:latin typeface="+mn-lt"/>
              <a:ea typeface="+mn-ea"/>
              <a:cs typeface="+mn-cs"/>
            </a:endParaRPr>
          </a:p>
          <a:p>
            <a:r>
              <a:rPr lang="zh-CN" altLang="zh-CN" sz="1200" b="1" kern="1200" dirty="0" smtClean="0">
                <a:solidFill>
                  <a:schemeClr val="tx1"/>
                </a:solidFill>
                <a:latin typeface="+mn-lt"/>
                <a:ea typeface="+mn-ea"/>
                <a:cs typeface="+mn-cs"/>
              </a:rPr>
              <a:t>步骤二</a:t>
            </a:r>
            <a:endParaRPr lang="zh-CN" altLang="zh-CN" sz="1200" kern="1200" dirty="0" smtClean="0">
              <a:solidFill>
                <a:schemeClr val="tx1"/>
              </a:solidFill>
              <a:latin typeface="+mn-lt"/>
              <a:ea typeface="+mn-ea"/>
              <a:cs typeface="+mn-cs"/>
            </a:endParaRPr>
          </a:p>
          <a:p>
            <a:r>
              <a:rPr lang="en-US" altLang="zh-CN" sz="1200" dirty="0" smtClean="0"/>
              <a:t> </a:t>
            </a:r>
            <a:r>
              <a:rPr lang="zh-CN" altLang="zh-CN" dirty="0" smtClean="0"/>
              <a:t> </a:t>
            </a:r>
            <a:r>
              <a:rPr lang="zh-CN" altLang="zh-CN" sz="1200" kern="1200" dirty="0" smtClean="0">
                <a:solidFill>
                  <a:schemeClr val="tx1"/>
                </a:solidFill>
                <a:latin typeface="+mn-lt"/>
                <a:ea typeface="+mn-ea"/>
                <a:cs typeface="+mn-cs"/>
              </a:rPr>
              <a:t/>
            </a:r>
            <a:br>
              <a:rPr lang="zh-CN" altLang="zh-CN" sz="1200" kern="1200" dirty="0" smtClean="0">
                <a:solidFill>
                  <a:schemeClr val="tx1"/>
                </a:solidFill>
                <a:latin typeface="+mn-lt"/>
                <a:ea typeface="+mn-ea"/>
                <a:cs typeface="+mn-cs"/>
              </a:rPr>
            </a:br>
            <a:r>
              <a:rPr lang="en-US" altLang="zh-CN" sz="1200" kern="1200" dirty="0" smtClean="0">
                <a:solidFill>
                  <a:schemeClr val="tx1"/>
                </a:solidFill>
                <a:latin typeface="+mn-lt"/>
                <a:ea typeface="+mn-ea"/>
                <a:cs typeface="+mn-cs"/>
              </a:rPr>
              <a:t> </a:t>
            </a:r>
            <a:endParaRPr lang="zh-CN" altLang="zh-CN" sz="1200" kern="1200" dirty="0" smtClean="0">
              <a:solidFill>
                <a:schemeClr val="tx1"/>
              </a:solidFill>
              <a:latin typeface="+mn-lt"/>
              <a:ea typeface="+mn-ea"/>
              <a:cs typeface="+mn-cs"/>
            </a:endParaRPr>
          </a:p>
          <a:p>
            <a:r>
              <a:rPr lang="zh-CN" altLang="zh-CN" dirty="0" smtClean="0"/>
              <a:t/>
            </a:r>
            <a:br>
              <a:rPr lang="zh-CN" altLang="zh-CN" dirty="0" smtClean="0"/>
            </a:br>
            <a:r>
              <a:rPr lang="zh-CN" altLang="zh-CN" sz="1200" kern="1200" dirty="0" smtClean="0">
                <a:solidFill>
                  <a:schemeClr val="tx1"/>
                </a:solidFill>
                <a:latin typeface="+mn-lt"/>
                <a:ea typeface="+mn-ea"/>
                <a:cs typeface="+mn-cs"/>
              </a:rPr>
              <a:t>图</a:t>
            </a:r>
            <a:r>
              <a:rPr lang="en-US" altLang="zh-CN" sz="1200" kern="1200" dirty="0" smtClean="0">
                <a:solidFill>
                  <a:schemeClr val="tx1"/>
                </a:solidFill>
                <a:latin typeface="+mn-lt"/>
                <a:ea typeface="+mn-ea"/>
                <a:cs typeface="+mn-cs"/>
              </a:rPr>
              <a:t>15-31 Acker</a:t>
            </a:r>
            <a:r>
              <a:rPr lang="zh-CN" altLang="zh-CN" sz="1200" kern="1200" dirty="0" smtClean="0">
                <a:solidFill>
                  <a:schemeClr val="tx1"/>
                </a:solidFill>
                <a:latin typeface="+mn-lt"/>
                <a:ea typeface="+mn-ea"/>
                <a:cs typeface="+mn-cs"/>
              </a:rPr>
              <a:t>算法算例</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按照上述</a:t>
            </a:r>
            <a:r>
              <a:rPr lang="en-US" altLang="zh-CN" sz="1200" kern="1200" dirty="0" smtClean="0">
                <a:solidFill>
                  <a:schemeClr val="tx1"/>
                </a:solidFill>
                <a:latin typeface="+mn-lt"/>
                <a:ea typeface="+mn-ea"/>
                <a:cs typeface="+mn-cs"/>
              </a:rPr>
              <a:t>Acker</a:t>
            </a:r>
            <a:r>
              <a:rPr lang="zh-CN" altLang="zh-CN" sz="1200" kern="1200" dirty="0" smtClean="0">
                <a:solidFill>
                  <a:schemeClr val="tx1"/>
                </a:solidFill>
                <a:latin typeface="+mn-lt"/>
                <a:ea typeface="+mn-ea"/>
                <a:cs typeface="+mn-cs"/>
              </a:rPr>
              <a:t>算法，</a:t>
            </a:r>
            <a:r>
              <a:rPr lang="en-US" altLang="zh-CN" sz="1200" kern="1200" dirty="0" smtClean="0">
                <a:solidFill>
                  <a:schemeClr val="tx1"/>
                </a:solidFill>
                <a:latin typeface="+mn-lt"/>
                <a:ea typeface="+mn-ea"/>
                <a:cs typeface="+mn-cs"/>
              </a:rPr>
              <a:t>Acker</a:t>
            </a:r>
            <a:r>
              <a:rPr lang="zh-CN" altLang="zh-CN" sz="1200" kern="1200" dirty="0" smtClean="0">
                <a:solidFill>
                  <a:schemeClr val="tx1"/>
                </a:solidFill>
                <a:latin typeface="+mn-lt"/>
                <a:ea typeface="+mn-ea"/>
                <a:cs typeface="+mn-cs"/>
              </a:rPr>
              <a:t>计算</a:t>
            </a:r>
            <a:r>
              <a:rPr lang="en-US" altLang="zh-CN" sz="1200" kern="1200" dirty="0" err="1" smtClean="0">
                <a:solidFill>
                  <a:schemeClr val="tx1"/>
                </a:solidFill>
                <a:latin typeface="+mn-lt"/>
                <a:ea typeface="+mn-ea"/>
                <a:cs typeface="+mn-cs"/>
              </a:rPr>
              <a:t>ack-val</a:t>
            </a:r>
            <a:r>
              <a:rPr lang="zh-CN" altLang="zh-CN" sz="1200" kern="1200" dirty="0" smtClean="0">
                <a:solidFill>
                  <a:schemeClr val="tx1"/>
                </a:solidFill>
                <a:latin typeface="+mn-lt"/>
                <a:ea typeface="+mn-ea"/>
                <a:cs typeface="+mn-cs"/>
              </a:rPr>
              <a:t>校验值步骤如下：</a:t>
            </a:r>
          </a:p>
          <a:p>
            <a:r>
              <a:rPr lang="zh-CN" altLang="zh-CN" sz="1200" kern="1200" dirty="0" smtClean="0">
                <a:solidFill>
                  <a:schemeClr val="tx1"/>
                </a:solidFill>
                <a:latin typeface="+mn-lt"/>
                <a:ea typeface="+mn-ea"/>
                <a:cs typeface="+mn-cs"/>
              </a:rPr>
              <a:t>步骤一：初始化</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ack-val</a:t>
            </a:r>
            <a:r>
              <a:rPr lang="en-US" altLang="zh-CN" sz="1200" kern="1200" dirty="0" smtClean="0">
                <a:solidFill>
                  <a:schemeClr val="tx1"/>
                </a:solidFill>
                <a:latin typeface="+mn-lt"/>
                <a:ea typeface="+mn-ea"/>
                <a:cs typeface="+mn-cs"/>
              </a:rPr>
              <a:t> = 0000</a:t>
            </a:r>
            <a:r>
              <a:rPr lang="zh-CN" altLang="zh-CN"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步骤一结束时</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ack-val</a:t>
            </a:r>
            <a:r>
              <a:rPr lang="en-US" altLang="zh-CN" sz="1200" kern="1200" dirty="0" smtClean="0">
                <a:solidFill>
                  <a:schemeClr val="tx1"/>
                </a:solidFill>
                <a:latin typeface="+mn-lt"/>
                <a:ea typeface="+mn-ea"/>
                <a:cs typeface="+mn-cs"/>
              </a:rPr>
              <a:t> = 0000 XOR 1001 XOR 1010 = 0011;</a:t>
            </a:r>
            <a:endParaRPr lang="zh-CN"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步骤二：</a:t>
            </a:r>
            <a:r>
              <a:rPr lang="en-US" altLang="zh-CN" sz="1200" kern="1200" dirty="0" smtClean="0">
                <a:solidFill>
                  <a:schemeClr val="tx1"/>
                </a:solidFill>
                <a:latin typeface="+mn-lt"/>
                <a:ea typeface="+mn-ea"/>
                <a:cs typeface="+mn-cs"/>
              </a:rPr>
              <a:t>Bolt1</a:t>
            </a:r>
            <a:r>
              <a:rPr lang="zh-CN" altLang="zh-CN" sz="1200" kern="1200" dirty="0" smtClean="0">
                <a:solidFill>
                  <a:schemeClr val="tx1"/>
                </a:solidFill>
                <a:latin typeface="+mn-lt"/>
                <a:ea typeface="+mn-ea"/>
                <a:cs typeface="+mn-cs"/>
              </a:rPr>
              <a:t>在送出的</a:t>
            </a:r>
            <a:r>
              <a:rPr lang="en-US" altLang="zh-CN" sz="1200" kern="1200" dirty="0" err="1" smtClean="0">
                <a:solidFill>
                  <a:schemeClr val="tx1"/>
                </a:solidFill>
                <a:latin typeface="+mn-lt"/>
                <a:ea typeface="+mn-ea"/>
                <a:cs typeface="+mn-cs"/>
              </a:rPr>
              <a:t>Ack</a:t>
            </a:r>
            <a:r>
              <a:rPr lang="zh-CN" altLang="zh-CN" sz="1200" kern="1200" dirty="0" smtClean="0">
                <a:solidFill>
                  <a:schemeClr val="tx1"/>
                </a:solidFill>
                <a:latin typeface="+mn-lt"/>
                <a:ea typeface="+mn-ea"/>
                <a:cs typeface="+mn-cs"/>
              </a:rPr>
              <a:t>消息中包含</a:t>
            </a:r>
            <a:r>
              <a:rPr lang="en-US" altLang="zh-CN" sz="1200" kern="1200" dirty="0" smtClean="0">
                <a:solidFill>
                  <a:schemeClr val="tx1"/>
                </a:solidFill>
                <a:latin typeface="+mn-lt"/>
                <a:ea typeface="+mn-ea"/>
                <a:cs typeface="+mn-cs"/>
              </a:rPr>
              <a:t>tmp-ack-val-1 = 1001 XOR 1110 = 0111</a:t>
            </a:r>
            <a:r>
              <a:rPr lang="zh-CN" altLang="zh-CN"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	   Acker</a:t>
            </a:r>
            <a:r>
              <a:rPr lang="zh-CN" altLang="zh-CN" sz="1200" kern="1200" dirty="0" smtClean="0">
                <a:solidFill>
                  <a:schemeClr val="tx1"/>
                </a:solidFill>
                <a:latin typeface="+mn-lt"/>
                <a:ea typeface="+mn-ea"/>
                <a:cs typeface="+mn-cs"/>
              </a:rPr>
              <a:t>收到</a:t>
            </a:r>
            <a:r>
              <a:rPr lang="en-US" altLang="zh-CN" sz="1200" kern="1200" dirty="0" smtClean="0">
                <a:solidFill>
                  <a:schemeClr val="tx1"/>
                </a:solidFill>
                <a:latin typeface="+mn-lt"/>
                <a:ea typeface="+mn-ea"/>
                <a:cs typeface="+mn-cs"/>
              </a:rPr>
              <a:t>Bolt1</a:t>
            </a:r>
            <a:r>
              <a:rPr lang="zh-CN" altLang="zh-CN" sz="1200" kern="1200" dirty="0" smtClean="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Ack</a:t>
            </a:r>
            <a:r>
              <a:rPr lang="zh-CN" altLang="zh-CN" sz="1200" kern="1200" dirty="0" smtClean="0">
                <a:solidFill>
                  <a:schemeClr val="tx1"/>
                </a:solidFill>
                <a:latin typeface="+mn-lt"/>
                <a:ea typeface="+mn-ea"/>
                <a:cs typeface="+mn-cs"/>
              </a:rPr>
              <a:t>消息，</a:t>
            </a:r>
            <a:r>
              <a:rPr lang="en-US" altLang="zh-CN" sz="1200" kern="1200" dirty="0" err="1" smtClean="0">
                <a:solidFill>
                  <a:schemeClr val="tx1"/>
                </a:solidFill>
                <a:latin typeface="+mn-lt"/>
                <a:ea typeface="+mn-ea"/>
                <a:cs typeface="+mn-cs"/>
              </a:rPr>
              <a:t>ack-val</a:t>
            </a:r>
            <a:r>
              <a:rPr lang="en-US" altLang="zh-CN" sz="1200" kern="1200" dirty="0" smtClean="0">
                <a:solidFill>
                  <a:schemeClr val="tx1"/>
                </a:solidFill>
                <a:latin typeface="+mn-lt"/>
                <a:ea typeface="+mn-ea"/>
                <a:cs typeface="+mn-cs"/>
              </a:rPr>
              <a:t> = </a:t>
            </a:r>
            <a:r>
              <a:rPr lang="en-US" altLang="zh-CN" sz="1200" kern="1200" dirty="0" err="1" smtClean="0">
                <a:solidFill>
                  <a:schemeClr val="tx1"/>
                </a:solidFill>
                <a:latin typeface="+mn-lt"/>
                <a:ea typeface="+mn-ea"/>
                <a:cs typeface="+mn-cs"/>
              </a:rPr>
              <a:t>ack-val</a:t>
            </a:r>
            <a:r>
              <a:rPr lang="en-US" altLang="zh-CN" sz="1200" kern="1200" dirty="0" smtClean="0">
                <a:solidFill>
                  <a:schemeClr val="tx1"/>
                </a:solidFill>
                <a:latin typeface="+mn-lt"/>
                <a:ea typeface="+mn-ea"/>
                <a:cs typeface="+mn-cs"/>
              </a:rPr>
              <a:t> XOR tmp-ack-val-1</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 0011 XOR 0111 = 0100;</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Bolt2</a:t>
            </a:r>
            <a:r>
              <a:rPr lang="zh-CN" altLang="zh-CN" sz="1200" kern="1200" dirty="0" smtClean="0">
                <a:solidFill>
                  <a:schemeClr val="tx1"/>
                </a:solidFill>
                <a:latin typeface="+mn-lt"/>
                <a:ea typeface="+mn-ea"/>
                <a:cs typeface="+mn-cs"/>
              </a:rPr>
              <a:t>在送出的</a:t>
            </a:r>
            <a:r>
              <a:rPr lang="en-US" altLang="zh-CN" sz="1200" kern="1200" dirty="0" err="1" smtClean="0">
                <a:solidFill>
                  <a:schemeClr val="tx1"/>
                </a:solidFill>
                <a:latin typeface="+mn-lt"/>
                <a:ea typeface="+mn-ea"/>
                <a:cs typeface="+mn-cs"/>
              </a:rPr>
              <a:t>Ack</a:t>
            </a:r>
            <a:r>
              <a:rPr lang="zh-CN" altLang="zh-CN" sz="1200" kern="1200" dirty="0" smtClean="0">
                <a:solidFill>
                  <a:schemeClr val="tx1"/>
                </a:solidFill>
                <a:latin typeface="+mn-lt"/>
                <a:ea typeface="+mn-ea"/>
                <a:cs typeface="+mn-cs"/>
              </a:rPr>
              <a:t>消息中包含</a:t>
            </a:r>
            <a:r>
              <a:rPr lang="en-US" altLang="zh-CN" sz="1200" kern="1200" dirty="0" smtClean="0">
                <a:solidFill>
                  <a:schemeClr val="tx1"/>
                </a:solidFill>
                <a:latin typeface="+mn-lt"/>
                <a:ea typeface="+mn-ea"/>
                <a:cs typeface="+mn-cs"/>
              </a:rPr>
              <a:t>tmp-ack-val-2 = 1010 XOR 1111 = 0101</a:t>
            </a:r>
            <a:r>
              <a:rPr lang="zh-CN" altLang="zh-CN"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	   Acker</a:t>
            </a:r>
            <a:r>
              <a:rPr lang="zh-CN" altLang="zh-CN" sz="1200" kern="1200" dirty="0" smtClean="0">
                <a:solidFill>
                  <a:schemeClr val="tx1"/>
                </a:solidFill>
                <a:latin typeface="+mn-lt"/>
                <a:ea typeface="+mn-ea"/>
                <a:cs typeface="+mn-cs"/>
              </a:rPr>
              <a:t>收到</a:t>
            </a:r>
            <a:r>
              <a:rPr lang="en-US" altLang="zh-CN" sz="1200" kern="1200" dirty="0" smtClean="0">
                <a:solidFill>
                  <a:schemeClr val="tx1"/>
                </a:solidFill>
                <a:latin typeface="+mn-lt"/>
                <a:ea typeface="+mn-ea"/>
                <a:cs typeface="+mn-cs"/>
              </a:rPr>
              <a:t>Bolt2</a:t>
            </a:r>
            <a:r>
              <a:rPr lang="zh-CN" altLang="zh-CN" sz="1200" kern="1200" dirty="0" smtClean="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Ack</a:t>
            </a:r>
            <a:r>
              <a:rPr lang="zh-CN" altLang="zh-CN" sz="1200" kern="1200" dirty="0" smtClean="0">
                <a:solidFill>
                  <a:schemeClr val="tx1"/>
                </a:solidFill>
                <a:latin typeface="+mn-lt"/>
                <a:ea typeface="+mn-ea"/>
                <a:cs typeface="+mn-cs"/>
              </a:rPr>
              <a:t>消息，</a:t>
            </a:r>
            <a:r>
              <a:rPr lang="en-US" altLang="zh-CN" sz="1200" kern="1200" dirty="0" err="1" smtClean="0">
                <a:solidFill>
                  <a:schemeClr val="tx1"/>
                </a:solidFill>
                <a:latin typeface="+mn-lt"/>
                <a:ea typeface="+mn-ea"/>
                <a:cs typeface="+mn-cs"/>
              </a:rPr>
              <a:t>ack-val</a:t>
            </a:r>
            <a:r>
              <a:rPr lang="en-US" altLang="zh-CN" sz="1200" kern="1200" dirty="0" smtClean="0">
                <a:solidFill>
                  <a:schemeClr val="tx1"/>
                </a:solidFill>
                <a:latin typeface="+mn-lt"/>
                <a:ea typeface="+mn-ea"/>
                <a:cs typeface="+mn-cs"/>
              </a:rPr>
              <a:t> = </a:t>
            </a:r>
            <a:r>
              <a:rPr lang="en-US" altLang="zh-CN" sz="1200" kern="1200" dirty="0" err="1" smtClean="0">
                <a:solidFill>
                  <a:schemeClr val="tx1"/>
                </a:solidFill>
                <a:latin typeface="+mn-lt"/>
                <a:ea typeface="+mn-ea"/>
                <a:cs typeface="+mn-cs"/>
              </a:rPr>
              <a:t>ack-val</a:t>
            </a:r>
            <a:r>
              <a:rPr lang="en-US" altLang="zh-CN" sz="1200" kern="1200" dirty="0" smtClean="0">
                <a:solidFill>
                  <a:schemeClr val="tx1"/>
                </a:solidFill>
                <a:latin typeface="+mn-lt"/>
                <a:ea typeface="+mn-ea"/>
                <a:cs typeface="+mn-cs"/>
              </a:rPr>
              <a:t> XOR tmp-ack-val-2</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 0100 XOR 0101 = 0001;</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步骤二结束时</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ack-val</a:t>
            </a:r>
            <a:r>
              <a:rPr lang="en-US" altLang="zh-CN" sz="1200" kern="1200" dirty="0" smtClean="0">
                <a:solidFill>
                  <a:schemeClr val="tx1"/>
                </a:solidFill>
                <a:latin typeface="+mn-lt"/>
                <a:ea typeface="+mn-ea"/>
                <a:cs typeface="+mn-cs"/>
              </a:rPr>
              <a:t> = 0001;</a:t>
            </a:r>
            <a:endParaRPr lang="zh-CN"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步骤三：</a:t>
            </a:r>
            <a:r>
              <a:rPr lang="en-US" altLang="zh-CN" sz="1200" kern="1200" dirty="0" smtClean="0">
                <a:solidFill>
                  <a:schemeClr val="tx1"/>
                </a:solidFill>
                <a:latin typeface="+mn-lt"/>
                <a:ea typeface="+mn-ea"/>
                <a:cs typeface="+mn-cs"/>
              </a:rPr>
              <a:t>Bolt3</a:t>
            </a:r>
            <a:r>
              <a:rPr lang="zh-CN" altLang="zh-CN" sz="1200" kern="1200" dirty="0" smtClean="0">
                <a:solidFill>
                  <a:schemeClr val="tx1"/>
                </a:solidFill>
                <a:latin typeface="+mn-lt"/>
                <a:ea typeface="+mn-ea"/>
                <a:cs typeface="+mn-cs"/>
              </a:rPr>
              <a:t>在送出的</a:t>
            </a:r>
            <a:r>
              <a:rPr lang="en-US" altLang="zh-CN" sz="1200" kern="1200" dirty="0" err="1" smtClean="0">
                <a:solidFill>
                  <a:schemeClr val="tx1"/>
                </a:solidFill>
                <a:latin typeface="+mn-lt"/>
                <a:ea typeface="+mn-ea"/>
                <a:cs typeface="+mn-cs"/>
              </a:rPr>
              <a:t>Ack</a:t>
            </a:r>
            <a:r>
              <a:rPr lang="zh-CN" altLang="zh-CN" sz="1200" kern="1200" dirty="0" smtClean="0">
                <a:solidFill>
                  <a:schemeClr val="tx1"/>
                </a:solidFill>
                <a:latin typeface="+mn-lt"/>
                <a:ea typeface="+mn-ea"/>
                <a:cs typeface="+mn-cs"/>
              </a:rPr>
              <a:t>消息中包含</a:t>
            </a:r>
            <a:r>
              <a:rPr lang="en-US" altLang="zh-CN" sz="1200" kern="1200" dirty="0" smtClean="0">
                <a:solidFill>
                  <a:schemeClr val="tx1"/>
                </a:solidFill>
                <a:latin typeface="+mn-lt"/>
                <a:ea typeface="+mn-ea"/>
                <a:cs typeface="+mn-cs"/>
              </a:rPr>
              <a:t>tmp-ack-val-3 = 1110 XOR 1111 = 0001</a:t>
            </a:r>
            <a:r>
              <a:rPr lang="zh-CN" altLang="zh-CN"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	   Acker</a:t>
            </a:r>
            <a:r>
              <a:rPr lang="zh-CN" altLang="zh-CN" sz="1200" kern="1200" dirty="0" smtClean="0">
                <a:solidFill>
                  <a:schemeClr val="tx1"/>
                </a:solidFill>
                <a:latin typeface="+mn-lt"/>
                <a:ea typeface="+mn-ea"/>
                <a:cs typeface="+mn-cs"/>
              </a:rPr>
              <a:t>收到</a:t>
            </a:r>
            <a:r>
              <a:rPr lang="en-US" altLang="zh-CN" sz="1200" kern="1200" dirty="0" smtClean="0">
                <a:solidFill>
                  <a:schemeClr val="tx1"/>
                </a:solidFill>
                <a:latin typeface="+mn-lt"/>
                <a:ea typeface="+mn-ea"/>
                <a:cs typeface="+mn-cs"/>
              </a:rPr>
              <a:t>Bolt3</a:t>
            </a:r>
            <a:r>
              <a:rPr lang="zh-CN" altLang="zh-CN" sz="1200" kern="1200" dirty="0" smtClean="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Ack</a:t>
            </a:r>
            <a:r>
              <a:rPr lang="zh-CN" altLang="zh-CN" sz="1200" kern="1200" dirty="0" smtClean="0">
                <a:solidFill>
                  <a:schemeClr val="tx1"/>
                </a:solidFill>
                <a:latin typeface="+mn-lt"/>
                <a:ea typeface="+mn-ea"/>
                <a:cs typeface="+mn-cs"/>
              </a:rPr>
              <a:t>消息，</a:t>
            </a:r>
            <a:r>
              <a:rPr lang="en-US" altLang="zh-CN" sz="1200" kern="1200" dirty="0" err="1" smtClean="0">
                <a:solidFill>
                  <a:schemeClr val="tx1"/>
                </a:solidFill>
                <a:latin typeface="+mn-lt"/>
                <a:ea typeface="+mn-ea"/>
                <a:cs typeface="+mn-cs"/>
              </a:rPr>
              <a:t>ack-val</a:t>
            </a:r>
            <a:r>
              <a:rPr lang="en-US" altLang="zh-CN" sz="1200" kern="1200" dirty="0" smtClean="0">
                <a:solidFill>
                  <a:schemeClr val="tx1"/>
                </a:solidFill>
                <a:latin typeface="+mn-lt"/>
                <a:ea typeface="+mn-ea"/>
                <a:cs typeface="+mn-cs"/>
              </a:rPr>
              <a:t> = </a:t>
            </a:r>
            <a:r>
              <a:rPr lang="en-US" altLang="zh-CN" sz="1200" kern="1200" dirty="0" err="1" smtClean="0">
                <a:solidFill>
                  <a:schemeClr val="tx1"/>
                </a:solidFill>
                <a:latin typeface="+mn-lt"/>
                <a:ea typeface="+mn-ea"/>
                <a:cs typeface="+mn-cs"/>
              </a:rPr>
              <a:t>ack-val</a:t>
            </a:r>
            <a:r>
              <a:rPr lang="en-US" altLang="zh-CN" sz="1200" kern="1200" dirty="0" smtClean="0">
                <a:solidFill>
                  <a:schemeClr val="tx1"/>
                </a:solidFill>
                <a:latin typeface="+mn-lt"/>
                <a:ea typeface="+mn-ea"/>
                <a:cs typeface="+mn-cs"/>
              </a:rPr>
              <a:t> XOR tmp-ack-val-3</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 0001 XOR 0001 = 0000;</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步骤三结束时，</a:t>
            </a:r>
            <a:r>
              <a:rPr lang="en-US" altLang="zh-CN" sz="1200" kern="1200" dirty="0" err="1" smtClean="0">
                <a:solidFill>
                  <a:schemeClr val="tx1"/>
                </a:solidFill>
                <a:latin typeface="+mn-lt"/>
                <a:ea typeface="+mn-ea"/>
                <a:cs typeface="+mn-cs"/>
              </a:rPr>
              <a:t>ack-val</a:t>
            </a:r>
            <a:r>
              <a:rPr lang="en-US" altLang="zh-CN" sz="1200" kern="1200" dirty="0" smtClean="0">
                <a:solidFill>
                  <a:schemeClr val="tx1"/>
                </a:solidFill>
                <a:latin typeface="+mn-lt"/>
                <a:ea typeface="+mn-ea"/>
                <a:cs typeface="+mn-cs"/>
              </a:rPr>
              <a:t> = 0</a:t>
            </a:r>
            <a:r>
              <a:rPr lang="zh-CN" altLang="zh-CN" sz="1200" kern="1200" dirty="0" smtClean="0">
                <a:solidFill>
                  <a:schemeClr val="tx1"/>
                </a:solidFill>
                <a:latin typeface="+mn-lt"/>
                <a:ea typeface="+mn-ea"/>
                <a:cs typeface="+mn-cs"/>
              </a:rPr>
              <a:t>；因此判定该</a:t>
            </a:r>
            <a:r>
              <a:rPr lang="en-US" altLang="zh-CN" sz="1200" kern="1200" dirty="0" err="1" smtClean="0">
                <a:solidFill>
                  <a:schemeClr val="tx1"/>
                </a:solidFill>
                <a:latin typeface="+mn-lt"/>
                <a:ea typeface="+mn-ea"/>
                <a:cs typeface="+mn-cs"/>
              </a:rPr>
              <a:t>Tuple</a:t>
            </a:r>
            <a:r>
              <a:rPr lang="en-US" altLang="zh-CN" sz="1200" kern="1200" dirty="0" smtClean="0">
                <a:solidFill>
                  <a:schemeClr val="tx1"/>
                </a:solidFill>
                <a:latin typeface="+mn-lt"/>
                <a:ea typeface="+mn-ea"/>
                <a:cs typeface="+mn-cs"/>
              </a:rPr>
              <a:t> Tree</a:t>
            </a:r>
            <a:r>
              <a:rPr lang="zh-CN" altLang="zh-CN" sz="1200" kern="1200" smtClean="0">
                <a:solidFill>
                  <a:schemeClr val="tx1"/>
                </a:solidFill>
                <a:latin typeface="+mn-lt"/>
                <a:ea typeface="+mn-ea"/>
                <a:cs typeface="+mn-cs"/>
              </a:rPr>
              <a:t>处理完毕，计算结束。</a:t>
            </a:r>
            <a:endParaRPr lang="zh-CN" altLang="en-US" smtClean="0"/>
          </a:p>
        </p:txBody>
      </p:sp>
    </p:spTree>
    <p:extLst>
      <p:ext uri="{BB962C8B-B14F-4D97-AF65-F5344CB8AC3E}">
        <p14:creationId xmlns:p14="http://schemas.microsoft.com/office/powerpoint/2010/main" xmlns="" val="3782731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24273536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smtClean="0"/>
          </a:p>
        </p:txBody>
      </p:sp>
    </p:spTree>
    <p:extLst>
      <p:ext uri="{BB962C8B-B14F-4D97-AF65-F5344CB8AC3E}">
        <p14:creationId xmlns:p14="http://schemas.microsoft.com/office/powerpoint/2010/main" xmlns="" val="909184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592107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323889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247546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247546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912969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1027226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xmlns="" val="3143741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smtClean="0"/>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August 8, 2018</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August 8,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August 8,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August 8,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August 8,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August 8,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August 8, 2018</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August 8,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August 8, 2018</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August 8, 2018</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August 8, 2018</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August 8, 2018</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August 8, 2018</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smtClean="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http://www.aboutyun.com/data/attachment/forum/201410/09/223152ofzo26cdjvz2ez2j.png"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78000"/>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09600" y="1219200"/>
            <a:ext cx="7924800" cy="3816429"/>
          </a:xfrm>
          <a:prstGeom prst="rect">
            <a:avLst/>
          </a:prstGeom>
          <a:noFill/>
          <a:ln w="9525">
            <a:noFill/>
            <a:miter lim="800000"/>
          </a:ln>
        </p:spPr>
        <p:txBody>
          <a:bodyPr>
            <a:spAutoFit/>
          </a:bodyPr>
          <a:lstStyle/>
          <a:p>
            <a:pPr algn="ctr"/>
            <a:endParaRPr lang="en-US" altLang="zh-CN" sz="4400" b="1" dirty="0" smtClean="0">
              <a:solidFill>
                <a:srgbClr val="002060"/>
              </a:solidFill>
              <a:latin typeface="Calibri" panose="020F0502020204030204" pitchFamily="34" charset="0"/>
            </a:endParaRPr>
          </a:p>
          <a:p>
            <a:pPr algn="ctr"/>
            <a:r>
              <a:rPr lang="en-US" altLang="zh-CN" sz="4400" b="1" dirty="0" smtClean="0">
                <a:solidFill>
                  <a:srgbClr val="002060"/>
                </a:solidFill>
                <a:latin typeface="Calibri" panose="020F0502020204030204" pitchFamily="34" charset="0"/>
              </a:rPr>
              <a:t>Lecture 14  </a:t>
            </a:r>
            <a:r>
              <a:rPr lang="zh-CN" sz="4400" b="1" dirty="0" smtClean="0">
                <a:solidFill>
                  <a:srgbClr val="002060"/>
                </a:solidFill>
                <a:latin typeface="Calibri" panose="020F0502020204030204" pitchFamily="34" charset="0"/>
              </a:rPr>
              <a:t>流计算</a:t>
            </a:r>
            <a:endParaRPr lang="en-US" altLang="zh-CN" sz="4400" b="1" dirty="0" smtClean="0">
              <a:solidFill>
                <a:srgbClr val="002060"/>
              </a:solidFill>
              <a:latin typeface="Calibri" panose="020F0502020204030204" pitchFamily="34" charset="0"/>
            </a:endParaRPr>
          </a:p>
          <a:p>
            <a:pPr lvl="5" indent="-742950">
              <a:lnSpc>
                <a:spcPct val="150000"/>
              </a:lnSpc>
              <a:spcBef>
                <a:spcPts val="1200"/>
              </a:spcBef>
              <a:buFont typeface="Wingdings" pitchFamily="2" charset="2"/>
              <a:buChar char="n"/>
            </a:pPr>
            <a:r>
              <a:rPr lang="zh-CN" altLang="en-US" sz="3200" b="1" dirty="0" smtClean="0">
                <a:solidFill>
                  <a:srgbClr val="002060"/>
                </a:solidFill>
                <a:latin typeface="Calibri" panose="020F0502020204030204" pitchFamily="34" charset="0"/>
              </a:rPr>
              <a:t>流</a:t>
            </a:r>
            <a:r>
              <a:rPr lang="zh-CN" altLang="en-US" sz="3200" b="1" dirty="0" smtClean="0">
                <a:solidFill>
                  <a:srgbClr val="002060"/>
                </a:solidFill>
                <a:latin typeface="Calibri" panose="020F0502020204030204" pitchFamily="34" charset="0"/>
              </a:rPr>
              <a:t>计算模型</a:t>
            </a:r>
            <a:endParaRPr lang="en-US" altLang="zh-CN" sz="3200" b="1" dirty="0" smtClean="0">
              <a:solidFill>
                <a:srgbClr val="002060"/>
              </a:solidFill>
              <a:latin typeface="Calibri" panose="020F0502020204030204" pitchFamily="34" charset="0"/>
            </a:endParaRPr>
          </a:p>
          <a:p>
            <a:pPr lvl="5" indent="-742950">
              <a:lnSpc>
                <a:spcPct val="150000"/>
              </a:lnSpc>
              <a:buFont typeface="Wingdings" pitchFamily="2" charset="2"/>
              <a:buChar char="n"/>
            </a:pPr>
            <a:r>
              <a:rPr lang="zh-CN" altLang="en-US" sz="3200" b="1" dirty="0" smtClean="0">
                <a:solidFill>
                  <a:srgbClr val="002060"/>
                </a:solidFill>
                <a:latin typeface="Calibri" panose="020F0502020204030204" pitchFamily="34" charset="0"/>
              </a:rPr>
              <a:t>流</a:t>
            </a:r>
            <a:r>
              <a:rPr lang="zh-CN" altLang="en-US" sz="3200" b="1" dirty="0" smtClean="0">
                <a:solidFill>
                  <a:srgbClr val="002060"/>
                </a:solidFill>
                <a:latin typeface="Calibri" panose="020F0502020204030204" pitchFamily="34" charset="0"/>
              </a:rPr>
              <a:t>计算架构</a:t>
            </a:r>
            <a:endParaRPr lang="en-US" altLang="zh-CN" sz="3200" b="1" dirty="0" smtClean="0">
              <a:solidFill>
                <a:srgbClr val="002060"/>
              </a:solidFill>
              <a:latin typeface="Calibri" panose="020F0502020204030204" pitchFamily="34" charset="0"/>
            </a:endParaRPr>
          </a:p>
          <a:p>
            <a:pPr lvl="5" indent="-742950">
              <a:lnSpc>
                <a:spcPct val="150000"/>
              </a:lnSpc>
              <a:buFont typeface="Wingdings" pitchFamily="2" charset="2"/>
              <a:buChar char="n"/>
            </a:pPr>
            <a:r>
              <a:rPr lang="en-US" altLang="zh-CN" sz="3200" b="1" dirty="0" smtClean="0">
                <a:solidFill>
                  <a:srgbClr val="002060"/>
                </a:solidFill>
                <a:latin typeface="Calibri" panose="020F0502020204030204" pitchFamily="34" charset="0"/>
              </a:rPr>
              <a:t>Storm</a:t>
            </a:r>
            <a:r>
              <a:rPr lang="zh-CN" altLang="en-US" sz="3200" b="1" dirty="0" smtClean="0">
                <a:solidFill>
                  <a:srgbClr val="002060"/>
                </a:solidFill>
                <a:latin typeface="Calibri" panose="020F0502020204030204" pitchFamily="34" charset="0"/>
              </a:rPr>
              <a:t>实现机制</a:t>
            </a:r>
            <a:endParaRPr lang="zh-CN" altLang="zh-CN" sz="3200" b="1" dirty="0">
              <a:solidFill>
                <a:srgbClr val="00206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143000"/>
            <a:ext cx="7924800" cy="646331"/>
          </a:xfrm>
          <a:prstGeom prst="rect">
            <a:avLst/>
          </a:prstGeom>
          <a:noFill/>
          <a:ln w="9525">
            <a:noFill/>
            <a:miter lim="800000"/>
          </a:ln>
        </p:spPr>
        <p:txBody>
          <a:bodyPr>
            <a:spAutoFit/>
          </a:bodyPr>
          <a:lstStyle/>
          <a:p>
            <a:r>
              <a:rPr lang="zh-CN" altLang="en-US" sz="3600" dirty="0" smtClean="0">
                <a:solidFill>
                  <a:srgbClr val="0823A8"/>
                </a:solidFill>
                <a:latin typeface="Calibri" panose="020F0502020204030204" pitchFamily="34" charset="0"/>
              </a:rPr>
              <a:t>三种流计算</a:t>
            </a:r>
            <a:r>
              <a:rPr lang="zh-CN" altLang="en-US" sz="3600" b="1" dirty="0" smtClean="0">
                <a:solidFill>
                  <a:srgbClr val="0823A8"/>
                </a:solidFill>
                <a:latin typeface="Calibri" panose="020F0502020204030204" pitchFamily="34" charset="0"/>
              </a:rPr>
              <a:t>模型</a:t>
            </a:r>
          </a:p>
        </p:txBody>
      </p:sp>
      <p:sp>
        <p:nvSpPr>
          <p:cNvPr id="4" name="矩形 3"/>
          <p:cNvSpPr/>
          <p:nvPr/>
        </p:nvSpPr>
        <p:spPr>
          <a:xfrm>
            <a:off x="762000" y="1752600"/>
            <a:ext cx="7924800" cy="2154436"/>
          </a:xfrm>
          <a:prstGeom prst="rect">
            <a:avLst/>
          </a:prstGeom>
        </p:spPr>
        <p:txBody>
          <a:bodyPr wrap="square">
            <a:spAutoFit/>
          </a:bodyPr>
          <a:lstStyle/>
          <a:p>
            <a:pPr lvl="0">
              <a:buFont typeface="Wingdings" pitchFamily="2" charset="2"/>
              <a:buChar char="n"/>
            </a:pPr>
            <a:r>
              <a:rPr lang="en-US" altLang="zh-CN" sz="2400" dirty="0" smtClean="0"/>
              <a:t>  </a:t>
            </a:r>
            <a:r>
              <a:rPr lang="en-US" altLang="zh-CN" sz="2400" b="1" dirty="0" smtClean="0"/>
              <a:t>Storm</a:t>
            </a:r>
            <a:r>
              <a:rPr lang="zh-CN" altLang="en-US" sz="2400" b="1" dirty="0"/>
              <a:t>的</a:t>
            </a:r>
            <a:r>
              <a:rPr lang="en-US" altLang="zh-CN" sz="2400" b="1" dirty="0" smtClean="0"/>
              <a:t>Topology</a:t>
            </a:r>
            <a:r>
              <a:rPr lang="zh-CN" altLang="en-US" sz="2400" b="1" dirty="0"/>
              <a:t>模型</a:t>
            </a:r>
          </a:p>
          <a:p>
            <a:pPr>
              <a:spcBef>
                <a:spcPts val="1200"/>
              </a:spcBef>
            </a:pPr>
            <a:r>
              <a:rPr lang="zh-CN" altLang="en-US" dirty="0"/>
              <a:t> </a:t>
            </a:r>
            <a:r>
              <a:rPr lang="zh-CN" altLang="en-US" dirty="0" smtClean="0"/>
              <a:t>       </a:t>
            </a:r>
            <a:r>
              <a:rPr lang="en-US" altLang="zh-CN" dirty="0" smtClean="0"/>
              <a:t>Storm</a:t>
            </a:r>
            <a:r>
              <a:rPr lang="zh-CN" altLang="en-US" dirty="0" smtClean="0"/>
              <a:t>是</a:t>
            </a:r>
            <a:r>
              <a:rPr lang="zh-CN" altLang="en-US" dirty="0"/>
              <a:t>一种</a:t>
            </a:r>
            <a:r>
              <a:rPr lang="en-US" altLang="zh-CN" dirty="0"/>
              <a:t>Native Stream Processing System</a:t>
            </a:r>
            <a:r>
              <a:rPr lang="zh-CN" altLang="en-US" dirty="0"/>
              <a:t>，即对流数据的处理是基于每条数据进行，其并行计算是基于由</a:t>
            </a:r>
            <a:r>
              <a:rPr lang="en-US" altLang="zh-CN" dirty="0"/>
              <a:t>Spout</a:t>
            </a:r>
            <a:r>
              <a:rPr lang="zh-CN" altLang="en-US" dirty="0"/>
              <a:t>（数据源）和</a:t>
            </a:r>
            <a:r>
              <a:rPr lang="en-US" altLang="zh-CN" dirty="0"/>
              <a:t>Bolt</a:t>
            </a:r>
            <a:r>
              <a:rPr lang="zh-CN" altLang="en-US" dirty="0"/>
              <a:t>（</a:t>
            </a:r>
            <a:r>
              <a:rPr lang="zh-CN" altLang="en-US" dirty="0" smtClean="0"/>
              <a:t>处理单元）</a:t>
            </a:r>
            <a:r>
              <a:rPr lang="zh-CN" altLang="en-US" dirty="0"/>
              <a:t>组成的有向拓扑图</a:t>
            </a:r>
            <a:r>
              <a:rPr lang="en-US" altLang="zh-CN" dirty="0"/>
              <a:t>Topology</a:t>
            </a:r>
            <a:r>
              <a:rPr lang="zh-CN" altLang="en-US" dirty="0"/>
              <a:t>来</a:t>
            </a:r>
            <a:r>
              <a:rPr lang="zh-CN" altLang="en-US" dirty="0" smtClean="0"/>
              <a:t>实现。</a:t>
            </a:r>
            <a:endParaRPr lang="en-US" altLang="zh-CN" dirty="0" smtClean="0"/>
          </a:p>
          <a:p>
            <a:pPr>
              <a:spcBef>
                <a:spcPts val="1200"/>
              </a:spcBef>
            </a:pPr>
            <a:r>
              <a:rPr lang="en-US" altLang="zh-CN" b="1" dirty="0" smtClean="0">
                <a:solidFill>
                  <a:srgbClr val="0046D2"/>
                </a:solidFill>
              </a:rPr>
              <a:t>Topology</a:t>
            </a:r>
            <a:r>
              <a:rPr lang="zh-CN" altLang="en-US" b="1" dirty="0" smtClean="0">
                <a:solidFill>
                  <a:srgbClr val="0046D2"/>
                </a:solidFill>
              </a:rPr>
              <a:t>：</a:t>
            </a:r>
            <a:r>
              <a:rPr lang="zh-CN" altLang="zh-CN" dirty="0" smtClean="0"/>
              <a:t>定义了</a:t>
            </a:r>
            <a:r>
              <a:rPr lang="zh-CN" altLang="zh-CN" dirty="0" smtClean="0">
                <a:solidFill>
                  <a:srgbClr val="FF0000"/>
                </a:solidFill>
              </a:rPr>
              <a:t>并行计算的逻辑模型</a:t>
            </a:r>
            <a:r>
              <a:rPr lang="zh-CN" altLang="zh-CN" dirty="0" smtClean="0"/>
              <a:t>（或者称抽象模型），也即从功能和架构的角度设计了计算的步骤和流程。</a:t>
            </a:r>
            <a:endParaRPr lang="en-US" altLang="zh-CN" b="1" dirty="0" smtClean="0">
              <a:solidFill>
                <a:srgbClr val="0046D2"/>
              </a:solidFill>
            </a:endParaRPr>
          </a:p>
        </p:txBody>
      </p:sp>
      <p:pic>
        <p:nvPicPr>
          <p:cNvPr id="11" name="aimg_8146" descr="http://www.aboutyun.com/data/attachment/forum/201410/09/223152ofzo26cdjvz2ez2j.png"/>
          <p:cNvPicPr/>
          <p:nvPr/>
        </p:nvPicPr>
        <p:blipFill>
          <a:blip r:embed="rId4" r:link="rId5" cstate="print"/>
          <a:srcRect/>
          <a:stretch>
            <a:fillRect/>
          </a:stretch>
        </p:blipFill>
        <p:spPr>
          <a:xfrm>
            <a:off x="2133600" y="4038600"/>
            <a:ext cx="5257800" cy="2819400"/>
          </a:xfrm>
          <a:prstGeom prst="rect">
            <a:avLst/>
          </a:prstGeom>
          <a:noFill/>
        </p:spPr>
      </p:pic>
    </p:spTree>
    <p:extLst>
      <p:ext uri="{BB962C8B-B14F-4D97-AF65-F5344CB8AC3E}">
        <p14:creationId xmlns:p14="http://schemas.microsoft.com/office/powerpoint/2010/main" xmlns="" val="1576587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4" name="矩形 3"/>
          <p:cNvSpPr/>
          <p:nvPr/>
        </p:nvSpPr>
        <p:spPr>
          <a:xfrm>
            <a:off x="685800" y="1143000"/>
            <a:ext cx="8077200" cy="3508653"/>
          </a:xfrm>
          <a:prstGeom prst="rect">
            <a:avLst/>
          </a:prstGeom>
        </p:spPr>
        <p:txBody>
          <a:bodyPr wrap="square">
            <a:spAutoFit/>
          </a:bodyPr>
          <a:lstStyle/>
          <a:p>
            <a:pPr>
              <a:spcBef>
                <a:spcPts val="600"/>
              </a:spcBef>
            </a:pPr>
            <a:r>
              <a:rPr lang="en-US" altLang="zh-CN" b="1" dirty="0" err="1" smtClean="0">
                <a:solidFill>
                  <a:srgbClr val="0046D2"/>
                </a:solidFill>
              </a:rPr>
              <a:t>Tuple</a:t>
            </a:r>
            <a:r>
              <a:rPr lang="zh-CN" altLang="en-US" b="1" dirty="0" smtClean="0">
                <a:solidFill>
                  <a:srgbClr val="0046D2"/>
                </a:solidFill>
              </a:rPr>
              <a:t>：</a:t>
            </a:r>
            <a:r>
              <a:rPr lang="zh-CN" altLang="zh-CN" dirty="0" smtClean="0"/>
              <a:t>基本数据单元，可看作一组各种类型的值域组成的多元组</a:t>
            </a:r>
            <a:r>
              <a:rPr lang="zh-CN" altLang="en-US" dirty="0" smtClean="0"/>
              <a:t>。</a:t>
            </a:r>
            <a:endParaRPr lang="en-US" altLang="zh-CN" dirty="0" smtClean="0"/>
          </a:p>
          <a:p>
            <a:pPr>
              <a:spcBef>
                <a:spcPts val="600"/>
              </a:spcBef>
            </a:pPr>
            <a:endParaRPr lang="en-US" altLang="zh-CN" b="1" dirty="0" smtClean="0">
              <a:solidFill>
                <a:srgbClr val="0046D2"/>
              </a:solidFill>
            </a:endParaRPr>
          </a:p>
          <a:p>
            <a:pPr>
              <a:spcBef>
                <a:spcPts val="600"/>
              </a:spcBef>
            </a:pPr>
            <a:endParaRPr lang="en-US" altLang="zh-CN" b="1" dirty="0" smtClean="0">
              <a:solidFill>
                <a:srgbClr val="0046D2"/>
              </a:solidFill>
            </a:endParaRPr>
          </a:p>
          <a:p>
            <a:pPr>
              <a:spcBef>
                <a:spcPts val="1800"/>
              </a:spcBef>
            </a:pPr>
            <a:r>
              <a:rPr lang="en-US" altLang="zh-CN" b="1" dirty="0" smtClean="0">
                <a:solidFill>
                  <a:srgbClr val="0046D2"/>
                </a:solidFill>
              </a:rPr>
              <a:t>Spout</a:t>
            </a:r>
            <a:r>
              <a:rPr lang="zh-CN" altLang="en-US" b="1" dirty="0" smtClean="0">
                <a:solidFill>
                  <a:srgbClr val="0046D2"/>
                </a:solidFill>
              </a:rPr>
              <a:t>： </a:t>
            </a:r>
            <a:r>
              <a:rPr lang="zh-CN" altLang="en-US" dirty="0" smtClean="0"/>
              <a:t>数据源单元，</a:t>
            </a:r>
            <a:r>
              <a:rPr lang="zh-CN" altLang="zh-CN" dirty="0" smtClean="0"/>
              <a:t>负责将输入数据流转换成一个个</a:t>
            </a:r>
            <a:r>
              <a:rPr lang="en-US" altLang="zh-CN" dirty="0" err="1" smtClean="0"/>
              <a:t>Tuple</a:t>
            </a:r>
            <a:r>
              <a:rPr lang="en-US" altLang="zh-CN" dirty="0" smtClean="0"/>
              <a:t>, </a:t>
            </a:r>
            <a:r>
              <a:rPr lang="zh-CN" altLang="zh-CN" dirty="0" smtClean="0"/>
              <a:t>发送给</a:t>
            </a:r>
            <a:r>
              <a:rPr lang="en-US" altLang="zh-CN" dirty="0" smtClean="0"/>
              <a:t>Bolt</a:t>
            </a:r>
            <a:r>
              <a:rPr lang="zh-CN" altLang="zh-CN" dirty="0" smtClean="0"/>
              <a:t>处理。</a:t>
            </a:r>
            <a:endParaRPr lang="en-US" altLang="zh-CN" dirty="0" smtClean="0"/>
          </a:p>
          <a:p>
            <a:pPr>
              <a:spcBef>
                <a:spcPts val="600"/>
              </a:spcBef>
            </a:pPr>
            <a:endParaRPr lang="en-US" altLang="zh-CN" dirty="0" smtClean="0"/>
          </a:p>
          <a:p>
            <a:pPr>
              <a:spcBef>
                <a:spcPts val="600"/>
              </a:spcBef>
            </a:pPr>
            <a:endParaRPr lang="en-US" altLang="zh-CN" dirty="0" smtClean="0"/>
          </a:p>
          <a:p>
            <a:pPr>
              <a:spcBef>
                <a:spcPts val="600"/>
              </a:spcBef>
            </a:pPr>
            <a:endParaRPr lang="en-US" altLang="zh-CN" dirty="0" smtClean="0"/>
          </a:p>
          <a:p>
            <a:pPr>
              <a:spcBef>
                <a:spcPts val="600"/>
              </a:spcBef>
            </a:pPr>
            <a:endParaRPr lang="en-US" altLang="zh-CN" dirty="0" smtClean="0"/>
          </a:p>
          <a:p>
            <a:pPr>
              <a:spcBef>
                <a:spcPts val="1800"/>
              </a:spcBef>
            </a:pPr>
            <a:r>
              <a:rPr lang="en-US" altLang="zh-CN" b="1" dirty="0" smtClean="0">
                <a:solidFill>
                  <a:srgbClr val="0046D2"/>
                </a:solidFill>
              </a:rPr>
              <a:t>Bolt</a:t>
            </a:r>
            <a:r>
              <a:rPr lang="zh-CN" altLang="en-US" b="1" dirty="0" smtClean="0">
                <a:solidFill>
                  <a:srgbClr val="0046D2"/>
                </a:solidFill>
              </a:rPr>
              <a:t>：</a:t>
            </a:r>
            <a:r>
              <a:rPr lang="zh-CN" altLang="en-US" dirty="0" smtClean="0"/>
              <a:t>处理单元，负责</a:t>
            </a:r>
            <a:r>
              <a:rPr lang="zh-CN" altLang="zh-CN" dirty="0" smtClean="0"/>
              <a:t>读取上游传来的</a:t>
            </a:r>
            <a:r>
              <a:rPr lang="en-US" altLang="zh-CN" dirty="0" err="1" smtClean="0"/>
              <a:t>Tuple</a:t>
            </a:r>
            <a:r>
              <a:rPr lang="zh-CN" altLang="zh-CN" dirty="0" smtClean="0"/>
              <a:t>，向下游发送处理后的</a:t>
            </a:r>
            <a:r>
              <a:rPr lang="en-US" altLang="zh-CN" dirty="0" err="1" smtClean="0"/>
              <a:t>Tuple</a:t>
            </a:r>
            <a:r>
              <a:rPr lang="zh-CN" altLang="en-US" dirty="0" smtClean="0"/>
              <a:t>。</a:t>
            </a:r>
          </a:p>
        </p:txBody>
      </p:sp>
      <p:pic>
        <p:nvPicPr>
          <p:cNvPr id="9" name="图片 8" descr="图15-19--Stream组成"/>
          <p:cNvPicPr/>
          <p:nvPr/>
        </p:nvPicPr>
        <p:blipFill>
          <a:blip r:embed="rId4" cstate="print"/>
          <a:srcRect/>
          <a:stretch>
            <a:fillRect/>
          </a:stretch>
        </p:blipFill>
        <p:spPr>
          <a:xfrm>
            <a:off x="990600" y="1524000"/>
            <a:ext cx="6172200" cy="635479"/>
          </a:xfrm>
          <a:prstGeom prst="rect">
            <a:avLst/>
          </a:prstGeom>
          <a:noFill/>
        </p:spPr>
      </p:pic>
      <p:pic>
        <p:nvPicPr>
          <p:cNvPr id="10" name="图片 9" descr="图15-20--数据源Spout"/>
          <p:cNvPicPr/>
          <p:nvPr/>
        </p:nvPicPr>
        <p:blipFill>
          <a:blip r:embed="rId5" cstate="print"/>
          <a:srcRect/>
          <a:stretch>
            <a:fillRect/>
          </a:stretch>
        </p:blipFill>
        <p:spPr>
          <a:xfrm>
            <a:off x="990600" y="2819400"/>
            <a:ext cx="4724400" cy="1371600"/>
          </a:xfrm>
          <a:prstGeom prst="rect">
            <a:avLst/>
          </a:prstGeom>
          <a:noFill/>
        </p:spPr>
      </p:pic>
      <p:pic>
        <p:nvPicPr>
          <p:cNvPr id="11" name="图片 10" descr="图15-21-处理单元Bolt"/>
          <p:cNvPicPr/>
          <p:nvPr/>
        </p:nvPicPr>
        <p:blipFill>
          <a:blip r:embed="rId6" cstate="print"/>
          <a:srcRect/>
          <a:stretch>
            <a:fillRect/>
          </a:stretch>
        </p:blipFill>
        <p:spPr>
          <a:xfrm>
            <a:off x="914400" y="4572000"/>
            <a:ext cx="7696200" cy="2133600"/>
          </a:xfrm>
          <a:prstGeom prst="rect">
            <a:avLst/>
          </a:prstGeom>
          <a:noFill/>
        </p:spPr>
      </p:pic>
    </p:spTree>
    <p:extLst>
      <p:ext uri="{BB962C8B-B14F-4D97-AF65-F5344CB8AC3E}">
        <p14:creationId xmlns:p14="http://schemas.microsoft.com/office/powerpoint/2010/main" xmlns="" val="1576587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4" name="矩形 3"/>
          <p:cNvSpPr/>
          <p:nvPr/>
        </p:nvSpPr>
        <p:spPr>
          <a:xfrm>
            <a:off x="685800" y="1066800"/>
            <a:ext cx="7696200" cy="2339102"/>
          </a:xfrm>
          <a:prstGeom prst="rect">
            <a:avLst/>
          </a:prstGeom>
        </p:spPr>
        <p:txBody>
          <a:bodyPr wrap="square">
            <a:spAutoFit/>
          </a:bodyPr>
          <a:lstStyle/>
          <a:p>
            <a:pPr>
              <a:spcBef>
                <a:spcPts val="1200"/>
              </a:spcBef>
            </a:pPr>
            <a:r>
              <a:rPr lang="zh-CN" altLang="en-US" b="1" dirty="0" smtClean="0">
                <a:solidFill>
                  <a:srgbClr val="0046D2"/>
                </a:solidFill>
              </a:rPr>
              <a:t>主从架构（</a:t>
            </a:r>
            <a:r>
              <a:rPr lang="en-US" altLang="zh-CN" b="1" dirty="0" smtClean="0">
                <a:solidFill>
                  <a:srgbClr val="0046D2"/>
                </a:solidFill>
              </a:rPr>
              <a:t>Nimbus(master) / Supervisor(worker)</a:t>
            </a:r>
            <a:r>
              <a:rPr lang="zh-CN" altLang="en-US" b="1" dirty="0" smtClean="0">
                <a:solidFill>
                  <a:srgbClr val="0046D2"/>
                </a:solidFill>
              </a:rPr>
              <a:t>）：</a:t>
            </a:r>
            <a:r>
              <a:rPr lang="zh-CN" altLang="en-US" dirty="0" smtClean="0"/>
              <a:t>实现上述逻辑模型的</a:t>
            </a:r>
            <a:r>
              <a:rPr lang="zh-CN" altLang="en-US" dirty="0" smtClean="0">
                <a:solidFill>
                  <a:srgbClr val="FF0000"/>
                </a:solidFill>
              </a:rPr>
              <a:t>物理架构</a:t>
            </a:r>
            <a:r>
              <a:rPr lang="zh-CN" altLang="en-US" dirty="0" smtClean="0"/>
              <a:t>。</a:t>
            </a:r>
            <a:endParaRPr lang="en-US" altLang="zh-CN" dirty="0" smtClean="0"/>
          </a:p>
          <a:p>
            <a:pPr>
              <a:spcBef>
                <a:spcPts val="600"/>
              </a:spcBef>
              <a:buFontTx/>
              <a:buChar char="-"/>
            </a:pPr>
            <a:r>
              <a:rPr lang="zh-CN" altLang="en-US" dirty="0" smtClean="0"/>
              <a:t> 每一台机器上运行一个</a:t>
            </a:r>
            <a:r>
              <a:rPr lang="en-US" altLang="zh-CN" dirty="0" smtClean="0"/>
              <a:t>Supervisor;</a:t>
            </a:r>
          </a:p>
          <a:p>
            <a:pPr>
              <a:spcBef>
                <a:spcPts val="600"/>
              </a:spcBef>
              <a:buFontTx/>
              <a:buChar char="-"/>
            </a:pPr>
            <a:r>
              <a:rPr lang="en-US" altLang="zh-CN" dirty="0" smtClean="0"/>
              <a:t> </a:t>
            </a:r>
            <a:r>
              <a:rPr lang="zh-CN" altLang="en-US" dirty="0" smtClean="0"/>
              <a:t>每个</a:t>
            </a:r>
            <a:r>
              <a:rPr lang="en-US" altLang="zh-CN" dirty="0" smtClean="0"/>
              <a:t>Supervisor</a:t>
            </a:r>
            <a:r>
              <a:rPr lang="zh-CN" altLang="en-US" dirty="0" smtClean="0"/>
              <a:t>管理若干个</a:t>
            </a:r>
            <a:r>
              <a:rPr lang="en-US" altLang="zh-CN" dirty="0" smtClean="0"/>
              <a:t>Worker</a:t>
            </a:r>
            <a:r>
              <a:rPr lang="zh-CN" altLang="en-US" dirty="0" smtClean="0"/>
              <a:t>；</a:t>
            </a:r>
            <a:endParaRPr lang="en-US" altLang="zh-CN" dirty="0" smtClean="0"/>
          </a:p>
          <a:p>
            <a:pPr>
              <a:spcBef>
                <a:spcPts val="600"/>
              </a:spcBef>
              <a:buFontTx/>
              <a:buChar char="-"/>
            </a:pPr>
            <a:r>
              <a:rPr lang="en-US" altLang="zh-CN" dirty="0" smtClean="0"/>
              <a:t> </a:t>
            </a:r>
            <a:r>
              <a:rPr lang="zh-CN" altLang="en-US" dirty="0" smtClean="0"/>
              <a:t>每个</a:t>
            </a:r>
            <a:r>
              <a:rPr lang="en-US" altLang="zh-CN" dirty="0" smtClean="0"/>
              <a:t>Worker</a:t>
            </a:r>
            <a:r>
              <a:rPr lang="zh-CN" altLang="en-US" dirty="0" smtClean="0"/>
              <a:t>管理着</a:t>
            </a:r>
            <a:r>
              <a:rPr lang="en-US" altLang="zh-CN" dirty="0" smtClean="0"/>
              <a:t>Executor;</a:t>
            </a:r>
          </a:p>
          <a:p>
            <a:pPr>
              <a:spcBef>
                <a:spcPts val="600"/>
              </a:spcBef>
              <a:buFontTx/>
              <a:buChar char="-"/>
            </a:pPr>
            <a:r>
              <a:rPr lang="en-US" altLang="zh-CN" dirty="0" smtClean="0"/>
              <a:t> </a:t>
            </a:r>
            <a:r>
              <a:rPr lang="zh-CN" altLang="en-US" dirty="0" smtClean="0"/>
              <a:t>每个</a:t>
            </a:r>
            <a:r>
              <a:rPr lang="en-US" altLang="zh-CN" dirty="0" smtClean="0"/>
              <a:t>Executor</a:t>
            </a:r>
            <a:r>
              <a:rPr lang="zh-CN" altLang="en-US" dirty="0" smtClean="0"/>
              <a:t>运行若干个</a:t>
            </a:r>
            <a:r>
              <a:rPr lang="en-US" altLang="zh-CN" dirty="0" smtClean="0"/>
              <a:t>Task.</a:t>
            </a:r>
          </a:p>
          <a:p>
            <a:endParaRPr lang="zh-CN" altLang="en-US" dirty="0"/>
          </a:p>
        </p:txBody>
      </p:sp>
      <p:grpSp>
        <p:nvGrpSpPr>
          <p:cNvPr id="91" name="组合 90"/>
          <p:cNvGrpSpPr/>
          <p:nvPr/>
        </p:nvGrpSpPr>
        <p:grpSpPr>
          <a:xfrm>
            <a:off x="1371600" y="2895600"/>
            <a:ext cx="7354368" cy="3733800"/>
            <a:chOff x="-714569" y="2438400"/>
            <a:chExt cx="8029769" cy="4191000"/>
          </a:xfrm>
        </p:grpSpPr>
        <p:sp>
          <p:nvSpPr>
            <p:cNvPr id="9" name="TextBox 8"/>
            <p:cNvSpPr txBox="1"/>
            <p:nvPr/>
          </p:nvSpPr>
          <p:spPr>
            <a:xfrm>
              <a:off x="3048000" y="2438400"/>
              <a:ext cx="1905000" cy="461665"/>
            </a:xfrm>
            <a:prstGeom prst="rect">
              <a:avLst/>
            </a:prstGeom>
            <a:solidFill>
              <a:schemeClr val="tx2">
                <a:lumMod val="20000"/>
                <a:lumOff val="80000"/>
              </a:schemeClr>
            </a:solidFill>
            <a:ln w="19050">
              <a:solidFill>
                <a:srgbClr val="0823A8"/>
              </a:solidFill>
            </a:ln>
          </p:spPr>
          <p:txBody>
            <a:bodyPr wrap="square" rtlCol="0">
              <a:spAutoFit/>
            </a:bodyPr>
            <a:lstStyle/>
            <a:p>
              <a:pPr algn="ctr"/>
              <a:r>
                <a:rPr lang="en-US" altLang="zh-CN" sz="2400" dirty="0" smtClean="0"/>
                <a:t>Nimbus</a:t>
              </a:r>
              <a:endParaRPr lang="zh-CN" altLang="en-US" sz="2400" dirty="0"/>
            </a:p>
          </p:txBody>
        </p:sp>
        <p:sp>
          <p:nvSpPr>
            <p:cNvPr id="10" name="TextBox 9"/>
            <p:cNvSpPr txBox="1"/>
            <p:nvPr/>
          </p:nvSpPr>
          <p:spPr>
            <a:xfrm>
              <a:off x="5105400" y="2438400"/>
              <a:ext cx="1143000" cy="381000"/>
            </a:xfrm>
            <a:prstGeom prst="rect">
              <a:avLst/>
            </a:prstGeom>
            <a:noFill/>
          </p:spPr>
          <p:txBody>
            <a:bodyPr wrap="square" rtlCol="0">
              <a:spAutoFit/>
            </a:bodyPr>
            <a:lstStyle/>
            <a:p>
              <a:r>
                <a:rPr lang="en-US" altLang="zh-CN" dirty="0" smtClean="0"/>
                <a:t>master </a:t>
              </a:r>
              <a:endParaRPr lang="zh-CN" altLang="en-US" dirty="0"/>
            </a:p>
          </p:txBody>
        </p:sp>
        <p:cxnSp>
          <p:nvCxnSpPr>
            <p:cNvPr id="12" name="直接连接符 11"/>
            <p:cNvCxnSpPr/>
            <p:nvPr/>
          </p:nvCxnSpPr>
          <p:spPr>
            <a:xfrm>
              <a:off x="1676400" y="3352800"/>
              <a:ext cx="44196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62400" y="2895600"/>
              <a:ext cx="0" cy="45720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4569" y="3806890"/>
              <a:ext cx="1312506" cy="414556"/>
            </a:xfrm>
            <a:prstGeom prst="rect">
              <a:avLst/>
            </a:prstGeom>
            <a:noFill/>
          </p:spPr>
          <p:txBody>
            <a:bodyPr wrap="square" rtlCol="0">
              <a:spAutoFit/>
            </a:bodyPr>
            <a:lstStyle/>
            <a:p>
              <a:r>
                <a:rPr lang="en-US" altLang="zh-CN" dirty="0" smtClean="0"/>
                <a:t>worker 1 </a:t>
              </a:r>
              <a:endParaRPr lang="zh-CN" altLang="en-US" dirty="0"/>
            </a:p>
          </p:txBody>
        </p:sp>
        <p:grpSp>
          <p:nvGrpSpPr>
            <p:cNvPr id="62" name="组合 61"/>
            <p:cNvGrpSpPr/>
            <p:nvPr/>
          </p:nvGrpSpPr>
          <p:grpSpPr>
            <a:xfrm>
              <a:off x="533400" y="3352800"/>
              <a:ext cx="2362200" cy="3276600"/>
              <a:chOff x="533400" y="3352800"/>
              <a:chExt cx="2362200" cy="3276600"/>
            </a:xfrm>
          </p:grpSpPr>
          <p:sp>
            <p:nvSpPr>
              <p:cNvPr id="27" name="矩形 26"/>
              <p:cNvSpPr/>
              <p:nvPr/>
            </p:nvSpPr>
            <p:spPr>
              <a:xfrm>
                <a:off x="533400" y="3810000"/>
                <a:ext cx="2362200" cy="28194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676400" y="3352800"/>
                <a:ext cx="0" cy="4572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685800" y="4038600"/>
                <a:ext cx="2057400" cy="2209800"/>
                <a:chOff x="685800" y="4038600"/>
                <a:chExt cx="2057400" cy="2209800"/>
              </a:xfrm>
            </p:grpSpPr>
            <p:sp>
              <p:nvSpPr>
                <p:cNvPr id="29" name="TextBox 28"/>
                <p:cNvSpPr txBox="1"/>
                <p:nvPr/>
              </p:nvSpPr>
              <p:spPr>
                <a:xfrm>
                  <a:off x="990601" y="4038600"/>
                  <a:ext cx="1295400" cy="414556"/>
                </a:xfrm>
                <a:prstGeom prst="rect">
                  <a:avLst/>
                </a:prstGeom>
                <a:noFill/>
                <a:ln w="12700">
                  <a:solidFill>
                    <a:srgbClr val="0823A8"/>
                  </a:solidFill>
                </a:ln>
              </p:spPr>
              <p:txBody>
                <a:bodyPr wrap="square" rtlCol="0">
                  <a:spAutoFit/>
                </a:bodyPr>
                <a:lstStyle/>
                <a:p>
                  <a:r>
                    <a:rPr lang="en-US" altLang="zh-CN" sz="1600" dirty="0" smtClean="0"/>
                    <a:t>Supervisor</a:t>
                  </a:r>
                  <a:r>
                    <a:rPr lang="en-US" altLang="zh-CN" dirty="0" smtClean="0"/>
                    <a:t> </a:t>
                  </a:r>
                  <a:endParaRPr lang="zh-CN" altLang="en-US" dirty="0"/>
                </a:p>
              </p:txBody>
            </p:sp>
            <p:cxnSp>
              <p:nvCxnSpPr>
                <p:cNvPr id="30" name="直接连接符 29"/>
                <p:cNvCxnSpPr/>
                <p:nvPr/>
              </p:nvCxnSpPr>
              <p:spPr>
                <a:xfrm>
                  <a:off x="1676400" y="4419600"/>
                  <a:ext cx="0" cy="3048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66800" y="4724400"/>
                  <a:ext cx="12954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66800" y="4724400"/>
                  <a:ext cx="0" cy="3048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362200" y="4724400"/>
                  <a:ext cx="0" cy="3048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685800" y="5029200"/>
                  <a:ext cx="2057400" cy="1219200"/>
                  <a:chOff x="685800" y="5029200"/>
                  <a:chExt cx="2057400" cy="1219200"/>
                </a:xfrm>
              </p:grpSpPr>
              <p:sp>
                <p:nvSpPr>
                  <p:cNvPr id="34" name="TextBox 33"/>
                  <p:cNvSpPr txBox="1"/>
                  <p:nvPr/>
                </p:nvSpPr>
                <p:spPr>
                  <a:xfrm>
                    <a:off x="685800" y="5029200"/>
                    <a:ext cx="838200" cy="293644"/>
                  </a:xfrm>
                  <a:prstGeom prst="rect">
                    <a:avLst/>
                  </a:prstGeom>
                  <a:noFill/>
                  <a:ln w="12700">
                    <a:solidFill>
                      <a:srgbClr val="0823A8"/>
                    </a:solidFill>
                  </a:ln>
                </p:spPr>
                <p:txBody>
                  <a:bodyPr wrap="square" rtlCol="0">
                    <a:spAutoFit/>
                  </a:bodyPr>
                  <a:lstStyle/>
                  <a:p>
                    <a:r>
                      <a:rPr lang="en-US" altLang="zh-CN" sz="1100" dirty="0" smtClean="0"/>
                      <a:t>Executor </a:t>
                    </a:r>
                    <a:endParaRPr lang="zh-CN" altLang="en-US" sz="1100" dirty="0"/>
                  </a:p>
                </p:txBody>
              </p:sp>
              <p:sp>
                <p:nvSpPr>
                  <p:cNvPr id="37" name="TextBox 36"/>
                  <p:cNvSpPr txBox="1"/>
                  <p:nvPr/>
                </p:nvSpPr>
                <p:spPr>
                  <a:xfrm>
                    <a:off x="1905000" y="5029200"/>
                    <a:ext cx="838200" cy="293644"/>
                  </a:xfrm>
                  <a:prstGeom prst="rect">
                    <a:avLst/>
                  </a:prstGeom>
                  <a:noFill/>
                  <a:ln w="12700">
                    <a:solidFill>
                      <a:srgbClr val="0823A8"/>
                    </a:solidFill>
                  </a:ln>
                </p:spPr>
                <p:txBody>
                  <a:bodyPr wrap="square" rtlCol="0">
                    <a:spAutoFit/>
                  </a:bodyPr>
                  <a:lstStyle/>
                  <a:p>
                    <a:r>
                      <a:rPr lang="en-US" altLang="zh-CN" sz="1100" dirty="0" smtClean="0"/>
                      <a:t>Executor </a:t>
                    </a:r>
                    <a:endParaRPr lang="zh-CN" altLang="en-US" sz="1100" dirty="0"/>
                  </a:p>
                </p:txBody>
              </p:sp>
              <p:grpSp>
                <p:nvGrpSpPr>
                  <p:cNvPr id="52" name="组合 51"/>
                  <p:cNvGrpSpPr/>
                  <p:nvPr/>
                </p:nvGrpSpPr>
                <p:grpSpPr>
                  <a:xfrm>
                    <a:off x="685800" y="5334000"/>
                    <a:ext cx="826532" cy="914400"/>
                    <a:chOff x="685800" y="5334000"/>
                    <a:chExt cx="826532" cy="914400"/>
                  </a:xfrm>
                </p:grpSpPr>
                <p:cxnSp>
                  <p:nvCxnSpPr>
                    <p:cNvPr id="41" name="直接连接符 40"/>
                    <p:cNvCxnSpPr/>
                    <p:nvPr/>
                  </p:nvCxnSpPr>
                  <p:spPr>
                    <a:xfrm>
                      <a:off x="1066800" y="53340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38200" y="5562600"/>
                      <a:ext cx="5334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5791200"/>
                      <a:ext cx="369332" cy="457200"/>
                    </a:xfrm>
                    <a:prstGeom prst="rect">
                      <a:avLst/>
                    </a:prstGeom>
                    <a:noFill/>
                    <a:ln>
                      <a:solidFill>
                        <a:schemeClr val="accent1">
                          <a:shade val="95000"/>
                          <a:satMod val="105000"/>
                        </a:schemeClr>
                      </a:solidFill>
                    </a:ln>
                  </p:spPr>
                  <p:txBody>
                    <a:bodyPr vert="eaVert" wrap="square" rtlCol="0">
                      <a:spAutoFit/>
                    </a:bodyPr>
                    <a:lstStyle/>
                    <a:p>
                      <a:r>
                        <a:rPr lang="en-US" altLang="zh-CN" sz="1200" dirty="0" smtClean="0"/>
                        <a:t>Task</a:t>
                      </a:r>
                      <a:endParaRPr lang="zh-CN" altLang="en-US" sz="1200" dirty="0"/>
                    </a:p>
                  </p:txBody>
                </p:sp>
                <p:cxnSp>
                  <p:nvCxnSpPr>
                    <p:cNvPr id="48" name="直接连接符 47"/>
                    <p:cNvCxnSpPr/>
                    <p:nvPr/>
                  </p:nvCxnSpPr>
                  <p:spPr>
                    <a:xfrm>
                      <a:off x="838200" y="55626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371600" y="55626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143000" y="5791200"/>
                      <a:ext cx="369332" cy="457200"/>
                    </a:xfrm>
                    <a:prstGeom prst="rect">
                      <a:avLst/>
                    </a:prstGeom>
                    <a:noFill/>
                    <a:ln>
                      <a:solidFill>
                        <a:schemeClr val="accent1">
                          <a:shade val="95000"/>
                          <a:satMod val="105000"/>
                        </a:schemeClr>
                      </a:solidFill>
                    </a:ln>
                  </p:spPr>
                  <p:txBody>
                    <a:bodyPr vert="eaVert" wrap="square" rtlCol="0">
                      <a:spAutoFit/>
                    </a:bodyPr>
                    <a:lstStyle/>
                    <a:p>
                      <a:r>
                        <a:rPr lang="en-US" altLang="zh-CN" sz="1200" dirty="0" smtClean="0"/>
                        <a:t>Task</a:t>
                      </a:r>
                      <a:endParaRPr lang="zh-CN" altLang="en-US" sz="1200" dirty="0"/>
                    </a:p>
                  </p:txBody>
                </p:sp>
              </p:grpSp>
              <p:grpSp>
                <p:nvGrpSpPr>
                  <p:cNvPr id="53" name="组合 52"/>
                  <p:cNvGrpSpPr/>
                  <p:nvPr/>
                </p:nvGrpSpPr>
                <p:grpSpPr>
                  <a:xfrm>
                    <a:off x="1905000" y="5334000"/>
                    <a:ext cx="826532" cy="914400"/>
                    <a:chOff x="685800" y="5334000"/>
                    <a:chExt cx="826532" cy="914400"/>
                  </a:xfrm>
                </p:grpSpPr>
                <p:cxnSp>
                  <p:nvCxnSpPr>
                    <p:cNvPr id="54" name="直接连接符 53"/>
                    <p:cNvCxnSpPr/>
                    <p:nvPr/>
                  </p:nvCxnSpPr>
                  <p:spPr>
                    <a:xfrm>
                      <a:off x="1066800" y="53340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38200" y="5562600"/>
                      <a:ext cx="5334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85800" y="5791200"/>
                      <a:ext cx="369332" cy="457200"/>
                    </a:xfrm>
                    <a:prstGeom prst="rect">
                      <a:avLst/>
                    </a:prstGeom>
                    <a:noFill/>
                    <a:ln>
                      <a:solidFill>
                        <a:schemeClr val="accent1">
                          <a:shade val="95000"/>
                          <a:satMod val="105000"/>
                        </a:schemeClr>
                      </a:solidFill>
                    </a:ln>
                  </p:spPr>
                  <p:txBody>
                    <a:bodyPr vert="eaVert" wrap="square" rtlCol="0">
                      <a:spAutoFit/>
                    </a:bodyPr>
                    <a:lstStyle/>
                    <a:p>
                      <a:r>
                        <a:rPr lang="en-US" altLang="zh-CN" sz="1200" dirty="0" smtClean="0"/>
                        <a:t>Task</a:t>
                      </a:r>
                      <a:endParaRPr lang="zh-CN" altLang="en-US" sz="1200" dirty="0"/>
                    </a:p>
                  </p:txBody>
                </p:sp>
                <p:cxnSp>
                  <p:nvCxnSpPr>
                    <p:cNvPr id="57" name="直接连接符 56"/>
                    <p:cNvCxnSpPr/>
                    <p:nvPr/>
                  </p:nvCxnSpPr>
                  <p:spPr>
                    <a:xfrm>
                      <a:off x="838200" y="55626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371600" y="55626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143000" y="5791200"/>
                      <a:ext cx="369332" cy="457200"/>
                    </a:xfrm>
                    <a:prstGeom prst="rect">
                      <a:avLst/>
                    </a:prstGeom>
                    <a:noFill/>
                    <a:ln>
                      <a:solidFill>
                        <a:schemeClr val="accent1">
                          <a:shade val="95000"/>
                          <a:satMod val="105000"/>
                        </a:schemeClr>
                      </a:solidFill>
                    </a:ln>
                  </p:spPr>
                  <p:txBody>
                    <a:bodyPr vert="eaVert" wrap="square" rtlCol="0">
                      <a:spAutoFit/>
                    </a:bodyPr>
                    <a:lstStyle/>
                    <a:p>
                      <a:r>
                        <a:rPr lang="en-US" altLang="zh-CN" sz="1200" dirty="0" smtClean="0"/>
                        <a:t>Task</a:t>
                      </a:r>
                      <a:endParaRPr lang="zh-CN" altLang="en-US" sz="1200" dirty="0"/>
                    </a:p>
                  </p:txBody>
                </p:sp>
              </p:grpSp>
            </p:grpSp>
          </p:grpSp>
        </p:grpSp>
        <p:grpSp>
          <p:nvGrpSpPr>
            <p:cNvPr id="63" name="组合 62"/>
            <p:cNvGrpSpPr/>
            <p:nvPr/>
          </p:nvGrpSpPr>
          <p:grpSpPr>
            <a:xfrm>
              <a:off x="4953000" y="3352800"/>
              <a:ext cx="2362200" cy="3276600"/>
              <a:chOff x="533400" y="3352800"/>
              <a:chExt cx="2362200" cy="3276600"/>
            </a:xfrm>
          </p:grpSpPr>
          <p:sp>
            <p:nvSpPr>
              <p:cNvPr id="64" name="矩形 63"/>
              <p:cNvSpPr/>
              <p:nvPr/>
            </p:nvSpPr>
            <p:spPr>
              <a:xfrm>
                <a:off x="533400" y="3810000"/>
                <a:ext cx="2362200" cy="28194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p:nvPr/>
            </p:nvCxnSpPr>
            <p:spPr>
              <a:xfrm>
                <a:off x="1676400" y="3352800"/>
                <a:ext cx="0" cy="4572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66" name="组合 60"/>
              <p:cNvGrpSpPr/>
              <p:nvPr/>
            </p:nvGrpSpPr>
            <p:grpSpPr>
              <a:xfrm>
                <a:off x="685800" y="4038600"/>
                <a:ext cx="2057400" cy="2209800"/>
                <a:chOff x="685800" y="4038600"/>
                <a:chExt cx="2057400" cy="2209800"/>
              </a:xfrm>
            </p:grpSpPr>
            <p:sp>
              <p:nvSpPr>
                <p:cNvPr id="67" name="TextBox 66"/>
                <p:cNvSpPr txBox="1"/>
                <p:nvPr/>
              </p:nvSpPr>
              <p:spPr>
                <a:xfrm>
                  <a:off x="990601" y="4038600"/>
                  <a:ext cx="1295400" cy="380010"/>
                </a:xfrm>
                <a:prstGeom prst="rect">
                  <a:avLst/>
                </a:prstGeom>
                <a:noFill/>
                <a:ln w="12700">
                  <a:solidFill>
                    <a:srgbClr val="0823A8"/>
                  </a:solidFill>
                </a:ln>
              </p:spPr>
              <p:txBody>
                <a:bodyPr wrap="square" rtlCol="0">
                  <a:spAutoFit/>
                </a:bodyPr>
                <a:lstStyle/>
                <a:p>
                  <a:r>
                    <a:rPr lang="en-US" altLang="zh-CN" sz="1600" dirty="0" smtClean="0"/>
                    <a:t>Supervisor </a:t>
                  </a:r>
                  <a:endParaRPr lang="zh-CN" altLang="en-US" sz="1600" dirty="0"/>
                </a:p>
              </p:txBody>
            </p:sp>
            <p:cxnSp>
              <p:nvCxnSpPr>
                <p:cNvPr id="68" name="直接连接符 67"/>
                <p:cNvCxnSpPr/>
                <p:nvPr/>
              </p:nvCxnSpPr>
              <p:spPr>
                <a:xfrm>
                  <a:off x="1676400" y="4419600"/>
                  <a:ext cx="0" cy="3048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066800" y="4724400"/>
                  <a:ext cx="12954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066800" y="4724400"/>
                  <a:ext cx="0" cy="3048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362200" y="4724400"/>
                  <a:ext cx="0" cy="3048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72" name="组合 59"/>
                <p:cNvGrpSpPr/>
                <p:nvPr/>
              </p:nvGrpSpPr>
              <p:grpSpPr>
                <a:xfrm>
                  <a:off x="685800" y="5029200"/>
                  <a:ext cx="2057400" cy="1219200"/>
                  <a:chOff x="685800" y="5029200"/>
                  <a:chExt cx="2057400" cy="1219200"/>
                </a:xfrm>
              </p:grpSpPr>
              <p:sp>
                <p:nvSpPr>
                  <p:cNvPr id="73" name="TextBox 72"/>
                  <p:cNvSpPr txBox="1"/>
                  <p:nvPr/>
                </p:nvSpPr>
                <p:spPr>
                  <a:xfrm>
                    <a:off x="685800" y="5029200"/>
                    <a:ext cx="838200" cy="293644"/>
                  </a:xfrm>
                  <a:prstGeom prst="rect">
                    <a:avLst/>
                  </a:prstGeom>
                  <a:noFill/>
                  <a:ln w="12700">
                    <a:solidFill>
                      <a:srgbClr val="0823A8"/>
                    </a:solidFill>
                  </a:ln>
                </p:spPr>
                <p:txBody>
                  <a:bodyPr wrap="square" rtlCol="0">
                    <a:spAutoFit/>
                  </a:bodyPr>
                  <a:lstStyle/>
                  <a:p>
                    <a:r>
                      <a:rPr lang="en-US" altLang="zh-CN" sz="1100" dirty="0" smtClean="0"/>
                      <a:t>Executor </a:t>
                    </a:r>
                    <a:endParaRPr lang="zh-CN" altLang="en-US" sz="1100" dirty="0"/>
                  </a:p>
                </p:txBody>
              </p:sp>
              <p:sp>
                <p:nvSpPr>
                  <p:cNvPr id="74" name="TextBox 73"/>
                  <p:cNvSpPr txBox="1"/>
                  <p:nvPr/>
                </p:nvSpPr>
                <p:spPr>
                  <a:xfrm>
                    <a:off x="1905000" y="5029200"/>
                    <a:ext cx="838200" cy="293644"/>
                  </a:xfrm>
                  <a:prstGeom prst="rect">
                    <a:avLst/>
                  </a:prstGeom>
                  <a:noFill/>
                  <a:ln w="12700">
                    <a:solidFill>
                      <a:srgbClr val="0823A8"/>
                    </a:solidFill>
                  </a:ln>
                </p:spPr>
                <p:txBody>
                  <a:bodyPr wrap="square" rtlCol="0">
                    <a:spAutoFit/>
                  </a:bodyPr>
                  <a:lstStyle/>
                  <a:p>
                    <a:r>
                      <a:rPr lang="en-US" altLang="zh-CN" sz="1100" dirty="0" smtClean="0"/>
                      <a:t>Executor </a:t>
                    </a:r>
                    <a:endParaRPr lang="zh-CN" altLang="en-US" sz="1100" dirty="0"/>
                  </a:p>
                </p:txBody>
              </p:sp>
              <p:grpSp>
                <p:nvGrpSpPr>
                  <p:cNvPr id="75" name="组合 51"/>
                  <p:cNvGrpSpPr/>
                  <p:nvPr/>
                </p:nvGrpSpPr>
                <p:grpSpPr>
                  <a:xfrm>
                    <a:off x="685800" y="5334000"/>
                    <a:ext cx="826532" cy="914400"/>
                    <a:chOff x="685800" y="5334000"/>
                    <a:chExt cx="826532" cy="914400"/>
                  </a:xfrm>
                </p:grpSpPr>
                <p:cxnSp>
                  <p:nvCxnSpPr>
                    <p:cNvPr id="83" name="直接连接符 82"/>
                    <p:cNvCxnSpPr/>
                    <p:nvPr/>
                  </p:nvCxnSpPr>
                  <p:spPr>
                    <a:xfrm>
                      <a:off x="1066800" y="53340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838200" y="5562600"/>
                      <a:ext cx="5334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85800" y="5791200"/>
                      <a:ext cx="369332" cy="457200"/>
                    </a:xfrm>
                    <a:prstGeom prst="rect">
                      <a:avLst/>
                    </a:prstGeom>
                    <a:noFill/>
                    <a:ln>
                      <a:solidFill>
                        <a:schemeClr val="accent1">
                          <a:shade val="95000"/>
                          <a:satMod val="105000"/>
                        </a:schemeClr>
                      </a:solidFill>
                    </a:ln>
                  </p:spPr>
                  <p:txBody>
                    <a:bodyPr vert="eaVert" wrap="square" rtlCol="0">
                      <a:spAutoFit/>
                    </a:bodyPr>
                    <a:lstStyle/>
                    <a:p>
                      <a:r>
                        <a:rPr lang="en-US" altLang="zh-CN" sz="1200" dirty="0" smtClean="0"/>
                        <a:t>Task</a:t>
                      </a:r>
                      <a:endParaRPr lang="zh-CN" altLang="en-US" sz="1200" dirty="0"/>
                    </a:p>
                  </p:txBody>
                </p:sp>
                <p:cxnSp>
                  <p:nvCxnSpPr>
                    <p:cNvPr id="86" name="直接连接符 85"/>
                    <p:cNvCxnSpPr/>
                    <p:nvPr/>
                  </p:nvCxnSpPr>
                  <p:spPr>
                    <a:xfrm>
                      <a:off x="838200" y="55626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371600" y="55626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43000" y="5791200"/>
                      <a:ext cx="369332" cy="457200"/>
                    </a:xfrm>
                    <a:prstGeom prst="rect">
                      <a:avLst/>
                    </a:prstGeom>
                    <a:noFill/>
                    <a:ln>
                      <a:solidFill>
                        <a:schemeClr val="accent1">
                          <a:shade val="95000"/>
                          <a:satMod val="105000"/>
                        </a:schemeClr>
                      </a:solidFill>
                    </a:ln>
                  </p:spPr>
                  <p:txBody>
                    <a:bodyPr vert="eaVert" wrap="square" rtlCol="0">
                      <a:spAutoFit/>
                    </a:bodyPr>
                    <a:lstStyle/>
                    <a:p>
                      <a:r>
                        <a:rPr lang="en-US" altLang="zh-CN" sz="1200" dirty="0" smtClean="0"/>
                        <a:t>Task</a:t>
                      </a:r>
                      <a:endParaRPr lang="zh-CN" altLang="en-US" sz="1200" dirty="0"/>
                    </a:p>
                  </p:txBody>
                </p:sp>
              </p:grpSp>
              <p:grpSp>
                <p:nvGrpSpPr>
                  <p:cNvPr id="76" name="组合 52"/>
                  <p:cNvGrpSpPr/>
                  <p:nvPr/>
                </p:nvGrpSpPr>
                <p:grpSpPr>
                  <a:xfrm>
                    <a:off x="1905000" y="5334000"/>
                    <a:ext cx="826532" cy="914400"/>
                    <a:chOff x="685800" y="5334000"/>
                    <a:chExt cx="826532" cy="914400"/>
                  </a:xfrm>
                </p:grpSpPr>
                <p:cxnSp>
                  <p:nvCxnSpPr>
                    <p:cNvPr id="77" name="直接连接符 76"/>
                    <p:cNvCxnSpPr/>
                    <p:nvPr/>
                  </p:nvCxnSpPr>
                  <p:spPr>
                    <a:xfrm>
                      <a:off x="1066800" y="53340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38200" y="5562600"/>
                      <a:ext cx="5334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685800" y="5791200"/>
                      <a:ext cx="369332" cy="457200"/>
                    </a:xfrm>
                    <a:prstGeom prst="rect">
                      <a:avLst/>
                    </a:prstGeom>
                    <a:noFill/>
                    <a:ln>
                      <a:solidFill>
                        <a:schemeClr val="accent1">
                          <a:shade val="95000"/>
                          <a:satMod val="105000"/>
                        </a:schemeClr>
                      </a:solidFill>
                    </a:ln>
                  </p:spPr>
                  <p:txBody>
                    <a:bodyPr vert="eaVert" wrap="square" rtlCol="0">
                      <a:spAutoFit/>
                    </a:bodyPr>
                    <a:lstStyle/>
                    <a:p>
                      <a:r>
                        <a:rPr lang="en-US" altLang="zh-CN" sz="1200" dirty="0" smtClean="0"/>
                        <a:t>Task</a:t>
                      </a:r>
                      <a:endParaRPr lang="zh-CN" altLang="en-US" sz="1200" dirty="0"/>
                    </a:p>
                  </p:txBody>
                </p:sp>
                <p:cxnSp>
                  <p:nvCxnSpPr>
                    <p:cNvPr id="80" name="直接连接符 79"/>
                    <p:cNvCxnSpPr/>
                    <p:nvPr/>
                  </p:nvCxnSpPr>
                  <p:spPr>
                    <a:xfrm>
                      <a:off x="838200" y="55626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371600" y="5562600"/>
                      <a:ext cx="0" cy="22860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143000" y="5791200"/>
                      <a:ext cx="369332" cy="457200"/>
                    </a:xfrm>
                    <a:prstGeom prst="rect">
                      <a:avLst/>
                    </a:prstGeom>
                    <a:noFill/>
                    <a:ln>
                      <a:solidFill>
                        <a:schemeClr val="accent1">
                          <a:shade val="95000"/>
                          <a:satMod val="105000"/>
                        </a:schemeClr>
                      </a:solidFill>
                    </a:ln>
                  </p:spPr>
                  <p:txBody>
                    <a:bodyPr vert="eaVert" wrap="square" rtlCol="0">
                      <a:spAutoFit/>
                    </a:bodyPr>
                    <a:lstStyle/>
                    <a:p>
                      <a:r>
                        <a:rPr lang="en-US" altLang="zh-CN" sz="1200" dirty="0" smtClean="0"/>
                        <a:t>Task</a:t>
                      </a:r>
                      <a:endParaRPr lang="zh-CN" altLang="en-US" sz="1200" dirty="0"/>
                    </a:p>
                  </p:txBody>
                </p:sp>
              </p:grpSp>
            </p:grpSp>
          </p:grpSp>
        </p:grpSp>
        <p:sp>
          <p:nvSpPr>
            <p:cNvPr id="89" name="TextBox 88"/>
            <p:cNvSpPr txBox="1"/>
            <p:nvPr/>
          </p:nvSpPr>
          <p:spPr>
            <a:xfrm>
              <a:off x="3778121" y="3806890"/>
              <a:ext cx="1309396" cy="414556"/>
            </a:xfrm>
            <a:prstGeom prst="rect">
              <a:avLst/>
            </a:prstGeom>
            <a:noFill/>
          </p:spPr>
          <p:txBody>
            <a:bodyPr wrap="square" rtlCol="0">
              <a:spAutoFit/>
            </a:bodyPr>
            <a:lstStyle/>
            <a:p>
              <a:r>
                <a:rPr lang="en-US" altLang="zh-CN" dirty="0" smtClean="0"/>
                <a:t>worker 2 </a:t>
              </a:r>
              <a:endParaRPr lang="zh-CN" altLang="en-US" dirty="0"/>
            </a:p>
          </p:txBody>
        </p:sp>
      </p:grpSp>
    </p:spTree>
    <p:extLst>
      <p:ext uri="{BB962C8B-B14F-4D97-AF65-F5344CB8AC3E}">
        <p14:creationId xmlns:p14="http://schemas.microsoft.com/office/powerpoint/2010/main" xmlns="" val="1576587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9" name="矩形 8"/>
          <p:cNvSpPr/>
          <p:nvPr/>
        </p:nvSpPr>
        <p:spPr>
          <a:xfrm>
            <a:off x="990600" y="1143000"/>
            <a:ext cx="7467600" cy="1292662"/>
          </a:xfrm>
          <a:prstGeom prst="rect">
            <a:avLst/>
          </a:prstGeom>
        </p:spPr>
        <p:txBody>
          <a:bodyPr wrap="square">
            <a:spAutoFit/>
          </a:bodyPr>
          <a:lstStyle/>
          <a:p>
            <a:pPr>
              <a:spcBef>
                <a:spcPts val="600"/>
              </a:spcBef>
            </a:pPr>
            <a:r>
              <a:rPr lang="zh-CN" altLang="en-US" sz="2000" b="1" dirty="0" smtClean="0">
                <a:solidFill>
                  <a:srgbClr val="0046D2"/>
                </a:solidFill>
              </a:rPr>
              <a:t>逻辑架构：</a:t>
            </a:r>
            <a:r>
              <a:rPr lang="en-US" altLang="zh-CN" sz="2000" dirty="0" smtClean="0"/>
              <a:t>Topology</a:t>
            </a:r>
            <a:r>
              <a:rPr lang="zh-CN" altLang="en-US" sz="2000" dirty="0" smtClean="0"/>
              <a:t> </a:t>
            </a:r>
            <a:r>
              <a:rPr lang="en-US" altLang="zh-CN" sz="2000" dirty="0" smtClean="0"/>
              <a:t>/ </a:t>
            </a:r>
            <a:r>
              <a:rPr lang="en-US" altLang="zh-CN" sz="2000" dirty="0" err="1" smtClean="0"/>
              <a:t>Tuple</a:t>
            </a:r>
            <a:r>
              <a:rPr lang="en-US" altLang="zh-CN" sz="2000" dirty="0" smtClean="0"/>
              <a:t> / Spout / Bolt</a:t>
            </a:r>
          </a:p>
          <a:p>
            <a:pPr>
              <a:spcBef>
                <a:spcPts val="600"/>
              </a:spcBef>
            </a:pPr>
            <a:r>
              <a:rPr lang="zh-CN" altLang="en-US" sz="2000" b="1" dirty="0" smtClean="0">
                <a:solidFill>
                  <a:srgbClr val="0046D2"/>
                </a:solidFill>
              </a:rPr>
              <a:t>物理架构：</a:t>
            </a:r>
            <a:r>
              <a:rPr lang="en-US" altLang="zh-CN" sz="2000" dirty="0" smtClean="0"/>
              <a:t>Nimbus / Supervisor / Worker / Executor / Task</a:t>
            </a:r>
          </a:p>
          <a:p>
            <a:pPr>
              <a:spcBef>
                <a:spcPts val="1800"/>
              </a:spcBef>
            </a:pPr>
            <a:r>
              <a:rPr lang="zh-CN" altLang="en-US" dirty="0" smtClean="0"/>
              <a:t>如何完成“逻辑架构          物理架构”的映射（调度分发）？</a:t>
            </a:r>
            <a:endParaRPr lang="zh-CN" altLang="en-US" dirty="0"/>
          </a:p>
        </p:txBody>
      </p:sp>
      <p:pic>
        <p:nvPicPr>
          <p:cNvPr id="10" name="图片 9"/>
          <p:cNvPicPr>
            <a:picLocks noChangeAspect="1"/>
          </p:cNvPicPr>
          <p:nvPr/>
        </p:nvPicPr>
        <p:blipFill>
          <a:blip r:embed="rId4" cstate="print"/>
          <a:stretch>
            <a:fillRect/>
          </a:stretch>
        </p:blipFill>
        <p:spPr>
          <a:xfrm>
            <a:off x="914400" y="2590800"/>
            <a:ext cx="7543800" cy="3810000"/>
          </a:xfrm>
          <a:prstGeom prst="rect">
            <a:avLst/>
          </a:prstGeom>
        </p:spPr>
      </p:pic>
      <p:sp>
        <p:nvSpPr>
          <p:cNvPr id="11" name="右箭头 10"/>
          <p:cNvSpPr/>
          <p:nvPr/>
        </p:nvSpPr>
        <p:spPr>
          <a:xfrm>
            <a:off x="3200400" y="2133600"/>
            <a:ext cx="457200" cy="152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576587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4" name="矩形 3"/>
          <p:cNvSpPr/>
          <p:nvPr/>
        </p:nvSpPr>
        <p:spPr>
          <a:xfrm>
            <a:off x="838200" y="1066800"/>
            <a:ext cx="7467600" cy="1338828"/>
          </a:xfrm>
          <a:prstGeom prst="rect">
            <a:avLst/>
          </a:prstGeom>
        </p:spPr>
        <p:txBody>
          <a:bodyPr wrap="square">
            <a:spAutoFit/>
          </a:bodyPr>
          <a:lstStyle/>
          <a:p>
            <a:pPr>
              <a:lnSpc>
                <a:spcPct val="150000"/>
              </a:lnSpc>
              <a:buFont typeface="Wingdings" pitchFamily="2" charset="2"/>
              <a:buChar char="l"/>
            </a:pPr>
            <a:r>
              <a:rPr lang="zh-CN" altLang="en-US" dirty="0" smtClean="0"/>
              <a:t>  当</a:t>
            </a:r>
            <a:r>
              <a:rPr lang="zh-CN" altLang="en-US" dirty="0"/>
              <a:t>一个</a:t>
            </a:r>
            <a:r>
              <a:rPr lang="en-US" altLang="zh-CN" dirty="0"/>
              <a:t>Storm</a:t>
            </a:r>
            <a:r>
              <a:rPr lang="zh-CN" altLang="en-US" dirty="0"/>
              <a:t>作业被提交时，同时需要提交预先设计</a:t>
            </a:r>
            <a:r>
              <a:rPr lang="zh-CN" altLang="en-US" dirty="0" smtClean="0"/>
              <a:t>的</a:t>
            </a:r>
            <a:r>
              <a:rPr lang="zh-CN" altLang="en-US" dirty="0" smtClean="0">
                <a:solidFill>
                  <a:srgbClr val="FF0000"/>
                </a:solidFill>
              </a:rPr>
              <a:t>逻辑</a:t>
            </a:r>
            <a:r>
              <a:rPr lang="en-US" altLang="zh-CN" dirty="0" smtClean="0"/>
              <a:t>Topology</a:t>
            </a:r>
          </a:p>
          <a:p>
            <a:pPr>
              <a:lnSpc>
                <a:spcPct val="150000"/>
              </a:lnSpc>
              <a:buFont typeface="Wingdings" pitchFamily="2" charset="2"/>
              <a:buChar char="l"/>
            </a:pPr>
            <a:r>
              <a:rPr lang="en-US" altLang="zh-CN" dirty="0" smtClean="0"/>
              <a:t>  Topology</a:t>
            </a:r>
            <a:r>
              <a:rPr lang="zh-CN" altLang="en-US" dirty="0"/>
              <a:t>里的</a:t>
            </a:r>
            <a:r>
              <a:rPr lang="en-US" altLang="zh-CN" dirty="0"/>
              <a:t>Spout</a:t>
            </a:r>
            <a:r>
              <a:rPr lang="zh-CN" altLang="en-US" dirty="0"/>
              <a:t>和</a:t>
            </a:r>
            <a:r>
              <a:rPr lang="en-US" altLang="zh-CN" dirty="0"/>
              <a:t>Bolt</a:t>
            </a:r>
            <a:r>
              <a:rPr lang="zh-CN" altLang="en-US" dirty="0"/>
              <a:t>的</a:t>
            </a:r>
            <a:r>
              <a:rPr lang="zh-CN" altLang="en-US" dirty="0" smtClean="0">
                <a:solidFill>
                  <a:srgbClr val="FF0000"/>
                </a:solidFill>
              </a:rPr>
              <a:t>功能是靠</a:t>
            </a:r>
            <a:r>
              <a:rPr lang="en-US" altLang="zh-CN" dirty="0" smtClean="0">
                <a:solidFill>
                  <a:srgbClr val="FF0000"/>
                </a:solidFill>
              </a:rPr>
              <a:t>worker</a:t>
            </a:r>
            <a:r>
              <a:rPr lang="zh-CN" altLang="en-US" dirty="0">
                <a:solidFill>
                  <a:srgbClr val="FF0000"/>
                </a:solidFill>
              </a:rPr>
              <a:t>节点上的</a:t>
            </a:r>
            <a:r>
              <a:rPr lang="en-US" altLang="zh-CN" dirty="0">
                <a:solidFill>
                  <a:srgbClr val="FF0000"/>
                </a:solidFill>
              </a:rPr>
              <a:t>Task</a:t>
            </a:r>
            <a:r>
              <a:rPr lang="zh-CN" altLang="en-US" dirty="0"/>
              <a:t>来</a:t>
            </a:r>
            <a:r>
              <a:rPr lang="zh-CN" altLang="en-US" dirty="0" smtClean="0"/>
              <a:t>实现</a:t>
            </a:r>
            <a:endParaRPr lang="en-US" altLang="zh-CN" dirty="0" smtClean="0"/>
          </a:p>
          <a:p>
            <a:pPr>
              <a:lnSpc>
                <a:spcPct val="150000"/>
              </a:lnSpc>
              <a:buFont typeface="Wingdings" pitchFamily="2" charset="2"/>
              <a:buChar char="l"/>
            </a:pPr>
            <a:r>
              <a:rPr lang="en-US" altLang="zh-CN" dirty="0" smtClean="0"/>
              <a:t>  </a:t>
            </a:r>
            <a:r>
              <a:rPr lang="zh-CN" altLang="en-US" dirty="0" smtClean="0"/>
              <a:t>一</a:t>
            </a:r>
            <a:r>
              <a:rPr lang="zh-CN" altLang="en-US" dirty="0"/>
              <a:t>个</a:t>
            </a:r>
            <a:r>
              <a:rPr lang="en-US" altLang="zh-CN" dirty="0"/>
              <a:t>Spout</a:t>
            </a:r>
            <a:r>
              <a:rPr lang="zh-CN" altLang="en-US" dirty="0"/>
              <a:t>或</a:t>
            </a:r>
            <a:r>
              <a:rPr lang="en-US" altLang="zh-CN" dirty="0"/>
              <a:t>Bolt</a:t>
            </a:r>
            <a:r>
              <a:rPr lang="zh-CN" altLang="en-US" dirty="0"/>
              <a:t>的任务</a:t>
            </a:r>
            <a:r>
              <a:rPr lang="zh-CN" altLang="en-US" dirty="0" smtClean="0"/>
              <a:t>需要不同</a:t>
            </a:r>
            <a:r>
              <a:rPr lang="en-US" altLang="zh-CN" dirty="0"/>
              <a:t>w</a:t>
            </a:r>
            <a:r>
              <a:rPr lang="en-US" altLang="zh-CN" dirty="0" smtClean="0"/>
              <a:t>orker</a:t>
            </a:r>
            <a:r>
              <a:rPr lang="zh-CN" altLang="en-US" dirty="0"/>
              <a:t>上的多个</a:t>
            </a:r>
            <a:r>
              <a:rPr lang="en-US" altLang="zh-CN" dirty="0"/>
              <a:t>Task</a:t>
            </a:r>
            <a:r>
              <a:rPr lang="zh-CN" altLang="en-US" dirty="0"/>
              <a:t>来</a:t>
            </a:r>
            <a:r>
              <a:rPr lang="zh-CN" altLang="en-US" dirty="0">
                <a:solidFill>
                  <a:srgbClr val="FF0000"/>
                </a:solidFill>
              </a:rPr>
              <a:t>并行</a:t>
            </a:r>
            <a:r>
              <a:rPr lang="zh-CN" altLang="en-US" dirty="0" smtClean="0"/>
              <a:t>完成</a:t>
            </a:r>
            <a:endParaRPr lang="zh-CN" altLang="en-US" dirty="0"/>
          </a:p>
        </p:txBody>
      </p:sp>
      <p:pic>
        <p:nvPicPr>
          <p:cNvPr id="10" name="图片 9"/>
          <p:cNvPicPr>
            <a:picLocks noChangeAspect="1"/>
          </p:cNvPicPr>
          <p:nvPr/>
        </p:nvPicPr>
        <p:blipFill>
          <a:blip r:embed="rId4" cstate="print"/>
          <a:stretch>
            <a:fillRect/>
          </a:stretch>
        </p:blipFill>
        <p:spPr>
          <a:xfrm>
            <a:off x="3733800" y="2438400"/>
            <a:ext cx="4953000" cy="4225791"/>
          </a:xfrm>
          <a:prstGeom prst="rect">
            <a:avLst/>
          </a:prstGeom>
        </p:spPr>
      </p:pic>
      <p:sp>
        <p:nvSpPr>
          <p:cNvPr id="8" name="文本框 7"/>
          <p:cNvSpPr txBox="1"/>
          <p:nvPr/>
        </p:nvSpPr>
        <p:spPr>
          <a:xfrm>
            <a:off x="457200" y="2514600"/>
            <a:ext cx="3200400" cy="4031873"/>
          </a:xfrm>
          <a:prstGeom prst="rect">
            <a:avLst/>
          </a:prstGeom>
          <a:noFill/>
        </p:spPr>
        <p:txBody>
          <a:bodyPr wrap="square" rtlCol="0">
            <a:spAutoFit/>
          </a:bodyPr>
          <a:lstStyle/>
          <a:p>
            <a:r>
              <a:rPr lang="zh-CN" altLang="en-US" dirty="0" smtClean="0"/>
              <a:t>对于左图的</a:t>
            </a:r>
            <a:r>
              <a:rPr lang="en-US" altLang="zh-CN" dirty="0" smtClean="0"/>
              <a:t>1 Spout + 2 Bolts</a:t>
            </a:r>
          </a:p>
          <a:p>
            <a:r>
              <a:rPr lang="zh-CN" altLang="en-US" dirty="0" smtClean="0"/>
              <a:t>的</a:t>
            </a:r>
            <a:r>
              <a:rPr lang="en-US" altLang="zh-CN" dirty="0" smtClean="0"/>
              <a:t>topology</a:t>
            </a:r>
            <a:r>
              <a:rPr lang="zh-CN" altLang="en-US" dirty="0" smtClean="0"/>
              <a:t>，预先设计为：</a:t>
            </a:r>
            <a:endParaRPr lang="en-US" altLang="zh-CN" dirty="0" smtClean="0"/>
          </a:p>
          <a:p>
            <a:pPr>
              <a:spcBef>
                <a:spcPts val="1200"/>
              </a:spcBef>
            </a:pPr>
            <a:r>
              <a:rPr lang="en-US" altLang="zh-CN" dirty="0" smtClean="0"/>
              <a:t>Spout </a:t>
            </a:r>
            <a:r>
              <a:rPr lang="zh-CN" altLang="en-US" dirty="0" smtClean="0"/>
              <a:t>并行度    </a:t>
            </a:r>
            <a:r>
              <a:rPr lang="en-US" altLang="zh-CN" dirty="0" smtClean="0"/>
              <a:t>= 2 executors</a:t>
            </a:r>
          </a:p>
          <a:p>
            <a:r>
              <a:rPr lang="zh-CN" altLang="en-US" dirty="0" smtClean="0"/>
              <a:t>绿色</a:t>
            </a:r>
            <a:r>
              <a:rPr lang="en-US" altLang="zh-CN" dirty="0" smtClean="0"/>
              <a:t>Bolt</a:t>
            </a:r>
            <a:r>
              <a:rPr lang="zh-CN" altLang="en-US" dirty="0" smtClean="0"/>
              <a:t>并行度 </a:t>
            </a:r>
            <a:r>
              <a:rPr lang="en-US" altLang="zh-CN" dirty="0" smtClean="0"/>
              <a:t>= 2 executors</a:t>
            </a:r>
          </a:p>
          <a:p>
            <a:r>
              <a:rPr lang="zh-CN" altLang="en-US" dirty="0" smtClean="0"/>
              <a:t>黄色</a:t>
            </a:r>
            <a:r>
              <a:rPr lang="en-US" altLang="zh-CN" dirty="0" smtClean="0"/>
              <a:t>Bolt</a:t>
            </a:r>
            <a:r>
              <a:rPr lang="zh-CN" altLang="en-US" dirty="0" smtClean="0"/>
              <a:t>并行度 </a:t>
            </a:r>
            <a:r>
              <a:rPr lang="en-US" altLang="zh-CN" dirty="0" smtClean="0"/>
              <a:t>= 6 executors</a:t>
            </a:r>
          </a:p>
          <a:p>
            <a:pPr>
              <a:spcBef>
                <a:spcPts val="1200"/>
              </a:spcBef>
            </a:pPr>
            <a:r>
              <a:rPr lang="zh-CN" altLang="en-US" dirty="0" smtClean="0"/>
              <a:t>由此可计算出各个组件所需要的</a:t>
            </a:r>
            <a:r>
              <a:rPr lang="en-US" altLang="zh-CN" dirty="0" smtClean="0"/>
              <a:t>task</a:t>
            </a:r>
            <a:r>
              <a:rPr lang="zh-CN" altLang="en-US" dirty="0" smtClean="0"/>
              <a:t>数目（绿色</a:t>
            </a:r>
            <a:r>
              <a:rPr lang="en-US" altLang="zh-CN" dirty="0" smtClean="0"/>
              <a:t>executor</a:t>
            </a:r>
            <a:r>
              <a:rPr lang="zh-CN" altLang="en-US" dirty="0" smtClean="0"/>
              <a:t>需并发</a:t>
            </a:r>
            <a:r>
              <a:rPr lang="en-US" altLang="zh-CN" dirty="0" smtClean="0"/>
              <a:t>2</a:t>
            </a:r>
            <a:r>
              <a:rPr lang="zh-CN" altLang="en-US" dirty="0" smtClean="0"/>
              <a:t>个</a:t>
            </a:r>
            <a:r>
              <a:rPr lang="en-US" altLang="zh-CN" dirty="0" smtClean="0"/>
              <a:t>tasks</a:t>
            </a:r>
            <a:r>
              <a:rPr lang="zh-CN" altLang="en-US" dirty="0" smtClean="0"/>
              <a:t>）：</a:t>
            </a:r>
            <a:endParaRPr lang="en-US" altLang="zh-CN" dirty="0" smtClean="0"/>
          </a:p>
          <a:p>
            <a:pPr>
              <a:spcBef>
                <a:spcPts val="1200"/>
              </a:spcBef>
            </a:pPr>
            <a:r>
              <a:rPr lang="en-US" altLang="zh-CN" dirty="0" smtClean="0"/>
              <a:t>#task = 2 + 2</a:t>
            </a:r>
            <a:r>
              <a:rPr lang="zh-CN" altLang="en-US" dirty="0" smtClean="0"/>
              <a:t>*</a:t>
            </a:r>
            <a:r>
              <a:rPr lang="en-US" altLang="zh-CN" dirty="0" smtClean="0"/>
              <a:t>2  + 6 = 12</a:t>
            </a:r>
          </a:p>
          <a:p>
            <a:pPr>
              <a:spcBef>
                <a:spcPts val="1200"/>
              </a:spcBef>
            </a:pPr>
            <a:r>
              <a:rPr lang="zh-CN" altLang="en-US" dirty="0" smtClean="0"/>
              <a:t>这</a:t>
            </a:r>
            <a:r>
              <a:rPr lang="en-US" altLang="zh-CN" dirty="0" smtClean="0"/>
              <a:t>12</a:t>
            </a:r>
            <a:r>
              <a:rPr lang="zh-CN" altLang="en-US" dirty="0" smtClean="0"/>
              <a:t>个线程分配到</a:t>
            </a:r>
            <a:r>
              <a:rPr lang="en-US" altLang="zh-CN" dirty="0" smtClean="0"/>
              <a:t>2</a:t>
            </a:r>
            <a:r>
              <a:rPr lang="zh-CN" altLang="en-US" dirty="0" smtClean="0"/>
              <a:t>个</a:t>
            </a:r>
            <a:r>
              <a:rPr lang="en-US" altLang="zh-CN" dirty="0" smtClean="0"/>
              <a:t>Worker</a:t>
            </a:r>
            <a:r>
              <a:rPr lang="zh-CN" altLang="en-US" dirty="0" smtClean="0"/>
              <a:t>，</a:t>
            </a:r>
            <a:endParaRPr lang="en-US" altLang="zh-CN" dirty="0" smtClean="0"/>
          </a:p>
          <a:p>
            <a:pPr>
              <a:spcBef>
                <a:spcPts val="0"/>
              </a:spcBef>
            </a:pPr>
            <a:r>
              <a:rPr lang="zh-CN" altLang="en-US" dirty="0" smtClean="0"/>
              <a:t>每个</a:t>
            </a:r>
            <a:r>
              <a:rPr lang="en-US" altLang="zh-CN" dirty="0" smtClean="0"/>
              <a:t>Worker</a:t>
            </a:r>
            <a:r>
              <a:rPr lang="zh-CN" altLang="en-US" dirty="0" smtClean="0"/>
              <a:t>需运行</a:t>
            </a:r>
            <a:r>
              <a:rPr lang="en-US" altLang="zh-CN" dirty="0" smtClean="0"/>
              <a:t>12/2 = 6 </a:t>
            </a:r>
            <a:r>
              <a:rPr lang="zh-CN" altLang="en-US" dirty="0" smtClean="0"/>
              <a:t>个</a:t>
            </a:r>
            <a:endParaRPr lang="en-US" altLang="zh-CN" dirty="0" smtClean="0"/>
          </a:p>
          <a:p>
            <a:pPr>
              <a:spcBef>
                <a:spcPts val="0"/>
              </a:spcBef>
            </a:pPr>
            <a:r>
              <a:rPr lang="zh-CN" altLang="en-US" dirty="0" smtClean="0"/>
              <a:t>线程，分属于</a:t>
            </a:r>
            <a:r>
              <a:rPr lang="en-US" altLang="zh-CN" dirty="0" smtClean="0"/>
              <a:t>5</a:t>
            </a:r>
            <a:r>
              <a:rPr lang="zh-CN" altLang="en-US" dirty="0" smtClean="0"/>
              <a:t>个</a:t>
            </a:r>
            <a:r>
              <a:rPr lang="en-US" altLang="zh-CN" dirty="0" smtClean="0"/>
              <a:t>executor</a:t>
            </a:r>
            <a:r>
              <a:rPr lang="zh-CN" altLang="en-US" dirty="0" smtClean="0"/>
              <a:t>。</a:t>
            </a:r>
            <a:endParaRPr lang="zh-CN" altLang="en-US" dirty="0"/>
          </a:p>
        </p:txBody>
      </p:sp>
    </p:spTree>
    <p:extLst>
      <p:ext uri="{BB962C8B-B14F-4D97-AF65-F5344CB8AC3E}">
        <p14:creationId xmlns:p14="http://schemas.microsoft.com/office/powerpoint/2010/main" xmlns="" val="3481652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4" name="矩形 3"/>
          <p:cNvSpPr/>
          <p:nvPr/>
        </p:nvSpPr>
        <p:spPr>
          <a:xfrm>
            <a:off x="762000" y="1143000"/>
            <a:ext cx="7772400" cy="1723549"/>
          </a:xfrm>
          <a:prstGeom prst="rect">
            <a:avLst/>
          </a:prstGeom>
        </p:spPr>
        <p:txBody>
          <a:bodyPr wrap="square">
            <a:spAutoFit/>
          </a:bodyPr>
          <a:lstStyle/>
          <a:p>
            <a:pPr lvl="0">
              <a:buFont typeface="Wingdings" pitchFamily="2" charset="2"/>
              <a:buChar char="n"/>
            </a:pPr>
            <a:r>
              <a:rPr lang="en-US" altLang="zh-CN" sz="2400" dirty="0" smtClean="0"/>
              <a:t>  </a:t>
            </a:r>
            <a:r>
              <a:rPr lang="en-US" altLang="zh-CN" sz="2400" b="1" dirty="0" smtClean="0"/>
              <a:t>Spark</a:t>
            </a:r>
            <a:r>
              <a:rPr lang="zh-CN" altLang="en-US" sz="2400" b="1" dirty="0"/>
              <a:t>的</a:t>
            </a:r>
            <a:r>
              <a:rPr lang="en-US" altLang="zh-CN" sz="2400" b="1" dirty="0" err="1"/>
              <a:t>DStream</a:t>
            </a:r>
            <a:r>
              <a:rPr lang="zh-CN" altLang="en-US" sz="2400" b="1" dirty="0"/>
              <a:t>模型</a:t>
            </a:r>
          </a:p>
          <a:p>
            <a:pPr>
              <a:spcBef>
                <a:spcPts val="1200"/>
              </a:spcBef>
            </a:pPr>
            <a:r>
              <a:rPr lang="zh-CN" altLang="en-US" dirty="0"/>
              <a:t> </a:t>
            </a:r>
            <a:r>
              <a:rPr lang="zh-CN" altLang="en-US" dirty="0" smtClean="0"/>
              <a:t>     </a:t>
            </a:r>
            <a:r>
              <a:rPr lang="en-US" altLang="zh-CN" dirty="0" smtClean="0"/>
              <a:t>Spark </a:t>
            </a:r>
            <a:r>
              <a:rPr lang="zh-CN" altLang="en-US" dirty="0"/>
              <a:t>流计算的核心概念是 </a:t>
            </a:r>
            <a:r>
              <a:rPr lang="en-US" altLang="zh-CN" dirty="0"/>
              <a:t>Discretized Stream</a:t>
            </a:r>
            <a:r>
              <a:rPr lang="zh-CN" altLang="en-US" dirty="0"/>
              <a:t>（</a:t>
            </a:r>
            <a:r>
              <a:rPr lang="en-US" altLang="zh-CN" dirty="0" err="1"/>
              <a:t>DStream</a:t>
            </a:r>
            <a:r>
              <a:rPr lang="zh-CN" altLang="en-US" dirty="0" smtClean="0"/>
              <a:t>），</a:t>
            </a:r>
            <a:r>
              <a:rPr lang="en-US" altLang="zh-CN" dirty="0" err="1" smtClean="0"/>
              <a:t>DStream</a:t>
            </a:r>
            <a:r>
              <a:rPr lang="en-US" altLang="zh-CN" dirty="0" smtClean="0"/>
              <a:t> </a:t>
            </a:r>
            <a:r>
              <a:rPr lang="zh-CN" altLang="en-US" dirty="0"/>
              <a:t>由一组 </a:t>
            </a:r>
            <a:r>
              <a:rPr lang="en-US" altLang="zh-CN" dirty="0"/>
              <a:t>RDD </a:t>
            </a:r>
            <a:r>
              <a:rPr lang="zh-CN" altLang="en-US" dirty="0"/>
              <a:t>组成，每个 </a:t>
            </a:r>
            <a:r>
              <a:rPr lang="en-US" altLang="zh-CN" dirty="0"/>
              <a:t>RDD </a:t>
            </a:r>
            <a:r>
              <a:rPr lang="zh-CN" altLang="en-US" dirty="0"/>
              <a:t>都包含了规定</a:t>
            </a:r>
            <a:r>
              <a:rPr lang="zh-CN" altLang="en-US" dirty="0">
                <a:solidFill>
                  <a:srgbClr val="FF0000"/>
                </a:solidFill>
              </a:rPr>
              <a:t>时间段（可设置）流入的数</a:t>
            </a:r>
            <a:r>
              <a:rPr lang="zh-CN" altLang="en-US" dirty="0" smtClean="0">
                <a:solidFill>
                  <a:srgbClr val="FF0000"/>
                </a:solidFill>
              </a:rPr>
              <a:t>据</a:t>
            </a:r>
            <a:r>
              <a:rPr lang="zh-CN" altLang="en-US" dirty="0" smtClean="0"/>
              <a:t>。</a:t>
            </a:r>
            <a:endParaRPr lang="en-US" altLang="zh-CN" dirty="0" smtClean="0"/>
          </a:p>
          <a:p>
            <a:pPr>
              <a:spcBef>
                <a:spcPts val="0"/>
              </a:spcBef>
            </a:pPr>
            <a:r>
              <a:rPr lang="en-US" altLang="zh-CN" dirty="0" smtClean="0"/>
              <a:t>Spark</a:t>
            </a:r>
            <a:r>
              <a:rPr lang="zh-CN" altLang="en-US" dirty="0" smtClean="0"/>
              <a:t>流计算可以基于单个</a:t>
            </a:r>
            <a:r>
              <a:rPr lang="en-US" altLang="zh-CN" dirty="0" smtClean="0"/>
              <a:t>RDD</a:t>
            </a:r>
            <a:r>
              <a:rPr lang="zh-CN" altLang="en-US" dirty="0" smtClean="0"/>
              <a:t>处理、也可基于时间</a:t>
            </a:r>
            <a:r>
              <a:rPr lang="en-US" altLang="zh-CN" dirty="0" smtClean="0"/>
              <a:t>window</a:t>
            </a:r>
            <a:r>
              <a:rPr lang="zh-CN" altLang="en-US" dirty="0" smtClean="0"/>
              <a:t>（包含多个</a:t>
            </a:r>
            <a:r>
              <a:rPr lang="en-US" altLang="zh-CN" dirty="0" smtClean="0"/>
              <a:t>RDD</a:t>
            </a:r>
            <a:r>
              <a:rPr lang="zh-CN" altLang="en-US" dirty="0" smtClean="0"/>
              <a:t>）进行处理。</a:t>
            </a:r>
            <a:endParaRPr lang="en-US" altLang="zh-CN" dirty="0" smtClean="0"/>
          </a:p>
        </p:txBody>
      </p:sp>
      <p:pic>
        <p:nvPicPr>
          <p:cNvPr id="10" name="图片 9"/>
          <p:cNvPicPr>
            <a:picLocks noChangeAspect="1"/>
          </p:cNvPicPr>
          <p:nvPr/>
        </p:nvPicPr>
        <p:blipFill>
          <a:blip r:embed="rId4" cstate="print"/>
          <a:stretch>
            <a:fillRect/>
          </a:stretch>
        </p:blipFill>
        <p:spPr>
          <a:xfrm>
            <a:off x="1295400" y="2514599"/>
            <a:ext cx="6324600" cy="4287341"/>
          </a:xfrm>
          <a:prstGeom prst="rect">
            <a:avLst/>
          </a:prstGeom>
        </p:spPr>
      </p:pic>
    </p:spTree>
    <p:extLst>
      <p:ext uri="{BB962C8B-B14F-4D97-AF65-F5344CB8AC3E}">
        <p14:creationId xmlns:p14="http://schemas.microsoft.com/office/powerpoint/2010/main" xmlns="" val="28321610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2" name="图片 1"/>
          <p:cNvPicPr>
            <a:picLocks noChangeAspect="1"/>
          </p:cNvPicPr>
          <p:nvPr/>
        </p:nvPicPr>
        <p:blipFill>
          <a:blip r:embed="rId4" cstate="print"/>
          <a:stretch>
            <a:fillRect/>
          </a:stretch>
        </p:blipFill>
        <p:spPr>
          <a:xfrm>
            <a:off x="1295400" y="3276600"/>
            <a:ext cx="6477000" cy="3477548"/>
          </a:xfrm>
          <a:prstGeom prst="rect">
            <a:avLst/>
          </a:prstGeom>
        </p:spPr>
      </p:pic>
      <p:sp>
        <p:nvSpPr>
          <p:cNvPr id="8" name="文本框 7"/>
          <p:cNvSpPr txBox="1"/>
          <p:nvPr/>
        </p:nvSpPr>
        <p:spPr>
          <a:xfrm>
            <a:off x="685800" y="1143000"/>
            <a:ext cx="7924800" cy="2308324"/>
          </a:xfrm>
          <a:prstGeom prst="rect">
            <a:avLst/>
          </a:prstGeom>
          <a:noFill/>
        </p:spPr>
        <p:txBody>
          <a:bodyPr wrap="square" rtlCol="0">
            <a:spAutoFit/>
          </a:bodyPr>
          <a:lstStyle/>
          <a:p>
            <a:r>
              <a:rPr lang="en-US" altLang="zh-CN" dirty="0" smtClean="0"/>
              <a:t>      Spark</a:t>
            </a:r>
            <a:r>
              <a:rPr lang="zh-CN" altLang="en-US" dirty="0"/>
              <a:t>的计算程序分为</a:t>
            </a:r>
            <a:r>
              <a:rPr lang="en-US" altLang="zh-CN" dirty="0"/>
              <a:t>Driver</a:t>
            </a:r>
            <a:r>
              <a:rPr lang="zh-CN" altLang="en-US" dirty="0"/>
              <a:t>（运行在</a:t>
            </a:r>
            <a:r>
              <a:rPr lang="en-US" altLang="zh-CN" dirty="0"/>
              <a:t>Master</a:t>
            </a:r>
            <a:r>
              <a:rPr lang="zh-CN" altLang="en-US" dirty="0"/>
              <a:t>节点上，也有一种模式运行在某一</a:t>
            </a:r>
            <a:r>
              <a:rPr lang="en-US" altLang="zh-CN" dirty="0"/>
              <a:t>Worker</a:t>
            </a:r>
            <a:r>
              <a:rPr lang="zh-CN" altLang="en-US" dirty="0"/>
              <a:t>节点上）和</a:t>
            </a:r>
            <a:r>
              <a:rPr lang="en-US" altLang="zh-CN" dirty="0"/>
              <a:t>Executor</a:t>
            </a:r>
            <a:r>
              <a:rPr lang="zh-CN" altLang="en-US" dirty="0"/>
              <a:t>（运行在</a:t>
            </a:r>
            <a:r>
              <a:rPr lang="en-US" altLang="zh-CN" dirty="0"/>
              <a:t>Worker</a:t>
            </a:r>
            <a:r>
              <a:rPr lang="zh-CN" altLang="en-US" dirty="0"/>
              <a:t>节点上）两</a:t>
            </a:r>
            <a:r>
              <a:rPr lang="zh-CN" altLang="en-US" dirty="0" smtClean="0"/>
              <a:t>部分：</a:t>
            </a:r>
            <a:endParaRPr lang="en-US" altLang="zh-CN" dirty="0" smtClean="0"/>
          </a:p>
          <a:p>
            <a:pPr>
              <a:lnSpc>
                <a:spcPct val="150000"/>
              </a:lnSpc>
              <a:buFont typeface="Wingdings" pitchFamily="2" charset="2"/>
              <a:buChar char="l"/>
            </a:pPr>
            <a:r>
              <a:rPr lang="en-US" altLang="zh-CN" dirty="0" smtClean="0"/>
              <a:t>  Driver </a:t>
            </a:r>
            <a:r>
              <a:rPr lang="zh-CN" altLang="en-US" dirty="0" smtClean="0"/>
              <a:t>负责</a:t>
            </a:r>
            <a:r>
              <a:rPr lang="zh-CN" altLang="en-US" dirty="0"/>
              <a:t>把应用程序的计算任务转化成有向非循环图（</a:t>
            </a:r>
            <a:r>
              <a:rPr lang="en-US" altLang="zh-CN" dirty="0"/>
              <a:t>DAG</a:t>
            </a:r>
            <a:r>
              <a:rPr lang="zh-CN" altLang="en-US" dirty="0" smtClean="0"/>
              <a:t>）</a:t>
            </a:r>
            <a:endParaRPr lang="en-US" altLang="zh-CN" dirty="0" smtClean="0"/>
          </a:p>
          <a:p>
            <a:pPr>
              <a:lnSpc>
                <a:spcPct val="150000"/>
              </a:lnSpc>
              <a:buFont typeface="Wingdings" pitchFamily="2" charset="2"/>
              <a:buChar char="l"/>
            </a:pPr>
            <a:r>
              <a:rPr lang="en-US" altLang="zh-CN" dirty="0" smtClean="0"/>
              <a:t>  Executor </a:t>
            </a:r>
            <a:r>
              <a:rPr lang="zh-CN" altLang="en-US" dirty="0" smtClean="0"/>
              <a:t>则</a:t>
            </a:r>
            <a:r>
              <a:rPr lang="zh-CN" altLang="en-US" dirty="0"/>
              <a:t>负责</a:t>
            </a:r>
            <a:r>
              <a:rPr lang="zh-CN" altLang="en-US" dirty="0" smtClean="0"/>
              <a:t>完成</a:t>
            </a:r>
            <a:r>
              <a:rPr lang="en-US" altLang="zh-CN" dirty="0"/>
              <a:t>w</a:t>
            </a:r>
            <a:r>
              <a:rPr lang="en-US" altLang="zh-CN" dirty="0" smtClean="0"/>
              <a:t>orker</a:t>
            </a:r>
            <a:r>
              <a:rPr lang="zh-CN" altLang="en-US" dirty="0"/>
              <a:t>节点上的计算和数据</a:t>
            </a:r>
            <a:r>
              <a:rPr lang="zh-CN" altLang="en-US" dirty="0" smtClean="0"/>
              <a:t>存储</a:t>
            </a:r>
            <a:endParaRPr lang="en-US" altLang="zh-CN" dirty="0" smtClean="0"/>
          </a:p>
          <a:p>
            <a:pPr>
              <a:lnSpc>
                <a:spcPct val="150000"/>
              </a:lnSpc>
              <a:buFont typeface="Wingdings" pitchFamily="2" charset="2"/>
              <a:buChar char="l"/>
            </a:pPr>
            <a:r>
              <a:rPr lang="en-US" altLang="zh-CN" dirty="0" smtClean="0"/>
              <a:t>  </a:t>
            </a:r>
            <a:r>
              <a:rPr lang="zh-CN" altLang="en-US" dirty="0" smtClean="0"/>
              <a:t>在每个</a:t>
            </a:r>
            <a:r>
              <a:rPr lang="en-US" altLang="zh-CN" dirty="0" smtClean="0"/>
              <a:t>worker</a:t>
            </a:r>
            <a:r>
              <a:rPr lang="zh-CN" altLang="en-US" dirty="0" smtClean="0"/>
              <a:t>上，</a:t>
            </a:r>
            <a:r>
              <a:rPr lang="en-US" altLang="zh-CN" dirty="0" smtClean="0"/>
              <a:t> Executor</a:t>
            </a:r>
            <a:r>
              <a:rPr lang="zh-CN" altLang="en-US" dirty="0" smtClean="0"/>
              <a:t>针对一个个分发给它的数据</a:t>
            </a:r>
            <a:r>
              <a:rPr lang="en-US" altLang="zh-CN" dirty="0" smtClean="0"/>
              <a:t>partition</a:t>
            </a:r>
            <a:r>
              <a:rPr lang="zh-CN" altLang="en-US" dirty="0" smtClean="0"/>
              <a:t>再生成一个个</a:t>
            </a:r>
            <a:r>
              <a:rPr lang="en-US" altLang="zh-CN" dirty="0" smtClean="0"/>
              <a:t>Task</a:t>
            </a:r>
            <a:r>
              <a:rPr lang="zh-CN" altLang="en-US" dirty="0" smtClean="0"/>
              <a:t>线程，完成并行计算</a:t>
            </a:r>
            <a:endParaRPr lang="zh-CN" altLang="en-US" dirty="0"/>
          </a:p>
        </p:txBody>
      </p:sp>
    </p:spTree>
    <p:extLst>
      <p:ext uri="{BB962C8B-B14F-4D97-AF65-F5344CB8AC3E}">
        <p14:creationId xmlns:p14="http://schemas.microsoft.com/office/powerpoint/2010/main" xmlns="" val="4700804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8" name="文本框 7"/>
          <p:cNvSpPr txBox="1"/>
          <p:nvPr/>
        </p:nvSpPr>
        <p:spPr>
          <a:xfrm>
            <a:off x="685800" y="1219200"/>
            <a:ext cx="7924800" cy="2031325"/>
          </a:xfrm>
          <a:prstGeom prst="rect">
            <a:avLst/>
          </a:prstGeom>
          <a:noFill/>
        </p:spPr>
        <p:txBody>
          <a:bodyPr wrap="square" rtlCol="0">
            <a:spAutoFit/>
          </a:bodyPr>
          <a:lstStyle/>
          <a:p>
            <a:r>
              <a:rPr lang="zh-CN" altLang="en-US" dirty="0" smtClean="0"/>
              <a:t>        由于</a:t>
            </a:r>
            <a:r>
              <a:rPr lang="en-US" altLang="zh-CN" dirty="0"/>
              <a:t>Spark</a:t>
            </a:r>
            <a:r>
              <a:rPr lang="zh-CN" altLang="en-US" dirty="0"/>
              <a:t>将</a:t>
            </a:r>
            <a:r>
              <a:rPr lang="en-US" altLang="zh-CN" dirty="0"/>
              <a:t>RDD</a:t>
            </a:r>
            <a:r>
              <a:rPr lang="zh-CN" altLang="en-US" dirty="0"/>
              <a:t>划分为更小尺度的分区，因此可对资源进行细粒度分配。例如，输入</a:t>
            </a:r>
            <a:r>
              <a:rPr lang="en-US" altLang="zh-CN" dirty="0" err="1"/>
              <a:t>DStream</a:t>
            </a:r>
            <a:r>
              <a:rPr lang="zh-CN" altLang="en-US" dirty="0"/>
              <a:t>需要按键值来进行处理，传统处理系统会把属于一个</a:t>
            </a:r>
            <a:r>
              <a:rPr lang="en-US" altLang="zh-CN" dirty="0"/>
              <a:t>RDD</a:t>
            </a:r>
            <a:r>
              <a:rPr lang="zh-CN" altLang="en-US" dirty="0"/>
              <a:t>的所有分区分配到一</a:t>
            </a:r>
            <a:r>
              <a:rPr lang="zh-CN" altLang="en-US" dirty="0" smtClean="0"/>
              <a:t>个</a:t>
            </a:r>
            <a:r>
              <a:rPr lang="en-US" altLang="zh-CN" dirty="0" smtClean="0"/>
              <a:t>worker</a:t>
            </a:r>
            <a:r>
              <a:rPr lang="zh-CN" altLang="en-US" dirty="0" smtClean="0"/>
              <a:t>（图左边</a:t>
            </a:r>
            <a:r>
              <a:rPr lang="zh-CN" altLang="en-US" dirty="0"/>
              <a:t>所示），如果一个</a:t>
            </a:r>
            <a:r>
              <a:rPr lang="en-US" altLang="zh-CN" dirty="0"/>
              <a:t>RDD</a:t>
            </a:r>
            <a:r>
              <a:rPr lang="zh-CN" altLang="en-US" dirty="0"/>
              <a:t>的计算量比别的</a:t>
            </a:r>
            <a:r>
              <a:rPr lang="en-US" altLang="zh-CN" dirty="0"/>
              <a:t>RDD</a:t>
            </a:r>
            <a:r>
              <a:rPr lang="zh-CN" altLang="en-US" dirty="0"/>
              <a:t>大许多，就会造成该节点成为性能瓶颈。而在</a:t>
            </a:r>
            <a:r>
              <a:rPr lang="en-US" altLang="zh-CN" dirty="0"/>
              <a:t>Spark Streaming</a:t>
            </a:r>
            <a:r>
              <a:rPr lang="zh-CN" altLang="en-US" dirty="0"/>
              <a:t>中，属于一个</a:t>
            </a:r>
            <a:r>
              <a:rPr lang="en-US" altLang="zh-CN" dirty="0"/>
              <a:t>RDD</a:t>
            </a:r>
            <a:r>
              <a:rPr lang="zh-CN" altLang="en-US" dirty="0"/>
              <a:t>的分区会根据节点荷载状态动态地平衡分配到不同节点上（</a:t>
            </a:r>
            <a:r>
              <a:rPr lang="zh-CN" altLang="en-US" dirty="0" smtClean="0"/>
              <a:t>图右边</a:t>
            </a:r>
            <a:r>
              <a:rPr lang="zh-CN" altLang="en-US" dirty="0"/>
              <a:t>），一些节点会处理数量少但耗时长</a:t>
            </a:r>
            <a:r>
              <a:rPr lang="en-US" altLang="zh-CN" dirty="0"/>
              <a:t>tasks</a:t>
            </a:r>
            <a:r>
              <a:rPr lang="zh-CN" altLang="en-US" dirty="0"/>
              <a:t>，另一些节点处理数量多但耗时短的</a:t>
            </a:r>
            <a:r>
              <a:rPr lang="en-US" altLang="zh-CN" dirty="0"/>
              <a:t>tasks</a:t>
            </a:r>
            <a:r>
              <a:rPr lang="zh-CN" altLang="en-US" dirty="0"/>
              <a:t>，使得整个</a:t>
            </a:r>
            <a:r>
              <a:rPr lang="zh-CN" altLang="en-US" dirty="0">
                <a:solidFill>
                  <a:srgbClr val="FF0000"/>
                </a:solidFill>
              </a:rPr>
              <a:t>系统负载更均衡</a:t>
            </a:r>
            <a:r>
              <a:rPr lang="zh-CN" altLang="en-US" dirty="0"/>
              <a:t>。</a:t>
            </a:r>
          </a:p>
        </p:txBody>
      </p:sp>
      <p:pic>
        <p:nvPicPr>
          <p:cNvPr id="3" name="图片 2"/>
          <p:cNvPicPr>
            <a:picLocks noChangeAspect="1"/>
          </p:cNvPicPr>
          <p:nvPr/>
        </p:nvPicPr>
        <p:blipFill>
          <a:blip r:embed="rId4" cstate="print"/>
          <a:stretch>
            <a:fillRect/>
          </a:stretch>
        </p:blipFill>
        <p:spPr>
          <a:xfrm>
            <a:off x="1676400" y="3276600"/>
            <a:ext cx="5943600" cy="3369099"/>
          </a:xfrm>
          <a:prstGeom prst="rect">
            <a:avLst/>
          </a:prstGeom>
        </p:spPr>
      </p:pic>
    </p:spTree>
    <p:extLst>
      <p:ext uri="{BB962C8B-B14F-4D97-AF65-F5344CB8AC3E}">
        <p14:creationId xmlns:p14="http://schemas.microsoft.com/office/powerpoint/2010/main" xmlns="" val="2733819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4" name="矩形 3"/>
          <p:cNvSpPr/>
          <p:nvPr/>
        </p:nvSpPr>
        <p:spPr>
          <a:xfrm>
            <a:off x="762000" y="1143000"/>
            <a:ext cx="7848600" cy="2000548"/>
          </a:xfrm>
          <a:prstGeom prst="rect">
            <a:avLst/>
          </a:prstGeom>
        </p:spPr>
        <p:txBody>
          <a:bodyPr wrap="square">
            <a:spAutoFit/>
          </a:bodyPr>
          <a:lstStyle/>
          <a:p>
            <a:pPr lvl="0">
              <a:buFont typeface="Wingdings" pitchFamily="2" charset="2"/>
              <a:buChar char="n"/>
            </a:pPr>
            <a:r>
              <a:rPr lang="en-US" altLang="zh-CN" sz="2400" dirty="0" smtClean="0"/>
              <a:t>  </a:t>
            </a:r>
            <a:r>
              <a:rPr lang="en-US" altLang="zh-CN" sz="2400" b="1" dirty="0" err="1" smtClean="0"/>
              <a:t>Samza</a:t>
            </a:r>
            <a:r>
              <a:rPr lang="zh-CN" altLang="en-US" sz="2400" b="1" dirty="0" smtClean="0"/>
              <a:t>的</a:t>
            </a:r>
            <a:r>
              <a:rPr lang="en-US" altLang="zh-CN" sz="2400" b="1" dirty="0" smtClean="0"/>
              <a:t>Partitioned Stream</a:t>
            </a:r>
            <a:r>
              <a:rPr lang="zh-CN" altLang="en-US" sz="2400" b="1" dirty="0"/>
              <a:t>模型</a:t>
            </a:r>
          </a:p>
          <a:p>
            <a:pPr>
              <a:spcBef>
                <a:spcPts val="1200"/>
              </a:spcBef>
            </a:pPr>
            <a:r>
              <a:rPr lang="zh-CN" altLang="en-US" dirty="0"/>
              <a:t> </a:t>
            </a:r>
            <a:r>
              <a:rPr lang="zh-CN" altLang="en-US" dirty="0" smtClean="0"/>
              <a:t>     </a:t>
            </a:r>
            <a:r>
              <a:rPr lang="zh-CN" altLang="zh-CN" dirty="0" smtClean="0"/>
              <a:t>由</a:t>
            </a:r>
            <a:r>
              <a:rPr lang="en-US" altLang="zh-CN" dirty="0" smtClean="0"/>
              <a:t>LinkedIn </a:t>
            </a:r>
            <a:r>
              <a:rPr lang="zh-CN" altLang="zh-CN" dirty="0" smtClean="0"/>
              <a:t>开源的一个分布式流处理系统，与之配合使用的是</a:t>
            </a:r>
            <a:r>
              <a:rPr lang="en-US" altLang="zh-CN" dirty="0" smtClean="0"/>
              <a:t>Apache</a:t>
            </a:r>
            <a:r>
              <a:rPr lang="zh-CN" altLang="zh-CN" dirty="0" smtClean="0"/>
              <a:t>开源分布式消息处理系统</a:t>
            </a:r>
            <a:r>
              <a:rPr lang="en-US" altLang="zh-CN" dirty="0" smtClean="0"/>
              <a:t>Kafka</a:t>
            </a:r>
            <a:r>
              <a:rPr lang="zh-CN" altLang="en-US" dirty="0" smtClean="0"/>
              <a:t>，</a:t>
            </a:r>
            <a:r>
              <a:rPr lang="zh-CN" altLang="zh-CN" dirty="0" smtClean="0"/>
              <a:t>也是一种基于逐条消息处理的</a:t>
            </a:r>
            <a:r>
              <a:rPr lang="en-US" altLang="zh-CN" dirty="0" smtClean="0"/>
              <a:t>Native Stream Processing System</a:t>
            </a:r>
            <a:r>
              <a:rPr lang="zh-CN" altLang="zh-CN" dirty="0" smtClean="0"/>
              <a:t>，强调的是对数据流的</a:t>
            </a:r>
            <a:r>
              <a:rPr lang="zh-CN" altLang="zh-CN" dirty="0" smtClean="0">
                <a:solidFill>
                  <a:srgbClr val="FF0000"/>
                </a:solidFill>
              </a:rPr>
              <a:t>低延迟快速处理</a:t>
            </a:r>
            <a:r>
              <a:rPr lang="zh-CN" altLang="zh-CN" dirty="0" smtClean="0"/>
              <a:t>，但与</a:t>
            </a:r>
            <a:r>
              <a:rPr lang="en-US" altLang="zh-CN" dirty="0" smtClean="0"/>
              <a:t>Storm</a:t>
            </a:r>
            <a:r>
              <a:rPr lang="zh-CN" altLang="zh-CN" dirty="0" smtClean="0"/>
              <a:t>基于</a:t>
            </a:r>
            <a:r>
              <a:rPr lang="en-US" altLang="zh-CN" dirty="0" smtClean="0"/>
              <a:t>Topology</a:t>
            </a:r>
            <a:r>
              <a:rPr lang="zh-CN" altLang="zh-CN" dirty="0" smtClean="0"/>
              <a:t>的计算模式不同，</a:t>
            </a:r>
            <a:r>
              <a:rPr lang="en-US" altLang="zh-CN" dirty="0" err="1" smtClean="0"/>
              <a:t>Samza</a:t>
            </a:r>
            <a:r>
              <a:rPr lang="zh-CN" altLang="zh-CN" dirty="0" smtClean="0"/>
              <a:t>的并行计算是基于</a:t>
            </a:r>
            <a:r>
              <a:rPr lang="en-US" altLang="zh-CN" dirty="0" smtClean="0"/>
              <a:t>Kafka</a:t>
            </a:r>
            <a:r>
              <a:rPr lang="zh-CN" altLang="zh-CN" dirty="0" smtClean="0"/>
              <a:t>提供的分区数据流（</a:t>
            </a:r>
            <a:r>
              <a:rPr lang="en-US" altLang="zh-CN" dirty="0" smtClean="0"/>
              <a:t>partitioned stream</a:t>
            </a:r>
            <a:r>
              <a:rPr lang="zh-CN" altLang="zh-CN" dirty="0" smtClean="0"/>
              <a:t>）</a:t>
            </a:r>
            <a:r>
              <a:rPr lang="zh-CN" altLang="en-US" dirty="0" smtClean="0"/>
              <a:t>。</a:t>
            </a:r>
            <a:endParaRPr lang="en-US" altLang="zh-CN" dirty="0" smtClean="0"/>
          </a:p>
        </p:txBody>
      </p:sp>
      <p:pic>
        <p:nvPicPr>
          <p:cNvPr id="9" name="图片 8" descr="C:\Users\朱迅\Desktop\图15-14.png图15-14"/>
          <p:cNvPicPr/>
          <p:nvPr/>
        </p:nvPicPr>
        <p:blipFill>
          <a:blip r:embed="rId4" cstate="print"/>
          <a:srcRect/>
          <a:stretch>
            <a:fillRect/>
          </a:stretch>
        </p:blipFill>
        <p:spPr>
          <a:xfrm>
            <a:off x="1676400" y="3276600"/>
            <a:ext cx="5909095" cy="3415533"/>
          </a:xfrm>
          <a:prstGeom prst="rect">
            <a:avLst/>
          </a:prstGeom>
          <a:noFill/>
        </p:spPr>
      </p:pic>
    </p:spTree>
    <p:extLst>
      <p:ext uri="{BB962C8B-B14F-4D97-AF65-F5344CB8AC3E}">
        <p14:creationId xmlns:p14="http://schemas.microsoft.com/office/powerpoint/2010/main" xmlns="" val="28321610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graphicFrame>
        <p:nvGraphicFramePr>
          <p:cNvPr id="8" name="表格 7"/>
          <p:cNvGraphicFramePr>
            <a:graphicFrameLocks noGrp="1"/>
          </p:cNvGraphicFramePr>
          <p:nvPr/>
        </p:nvGraphicFramePr>
        <p:xfrm>
          <a:off x="914400" y="1447800"/>
          <a:ext cx="7391400" cy="4793610"/>
        </p:xfrm>
        <a:graphic>
          <a:graphicData uri="http://schemas.openxmlformats.org/drawingml/2006/table">
            <a:tbl>
              <a:tblPr/>
              <a:tblGrid>
                <a:gridCol w="1219200"/>
                <a:gridCol w="2082012"/>
                <a:gridCol w="2109833"/>
                <a:gridCol w="1980355"/>
              </a:tblGrid>
              <a:tr h="408963">
                <a:tc>
                  <a:txBody>
                    <a:bodyPr/>
                    <a:lstStyle/>
                    <a:p>
                      <a:pPr indent="127000" algn="just">
                        <a:lnSpc>
                          <a:spcPts val="1500"/>
                        </a:lnSpc>
                        <a:spcAft>
                          <a:spcPts val="0"/>
                        </a:spcAft>
                      </a:pPr>
                      <a:endParaRPr lang="en-US"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600" b="1" kern="100" dirty="0">
                          <a:latin typeface="Times New Roman"/>
                          <a:ea typeface="宋体"/>
                          <a:cs typeface="Times New Roman"/>
                        </a:rPr>
                        <a:t>Storm</a:t>
                      </a:r>
                      <a:endParaRPr lang="zh-CN" sz="16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600" b="1" kern="100" dirty="0">
                          <a:latin typeface="Times New Roman"/>
                          <a:ea typeface="宋体"/>
                          <a:cs typeface="Times New Roman"/>
                        </a:rPr>
                        <a:t>Spark Streaming</a:t>
                      </a:r>
                      <a:endParaRPr lang="zh-CN" sz="16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600" b="1" kern="100" dirty="0" err="1">
                          <a:latin typeface="Times New Roman"/>
                          <a:ea typeface="宋体"/>
                          <a:cs typeface="Times New Roman"/>
                        </a:rPr>
                        <a:t>Samza</a:t>
                      </a:r>
                      <a:endParaRPr lang="zh-CN" sz="1600" b="1"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8005">
                <a:tc>
                  <a:txBody>
                    <a:bodyPr/>
                    <a:lstStyle/>
                    <a:p>
                      <a:pPr indent="127000" algn="l">
                        <a:lnSpc>
                          <a:spcPts val="1500"/>
                        </a:lnSpc>
                        <a:spcAft>
                          <a:spcPts val="0"/>
                        </a:spcAft>
                      </a:pPr>
                      <a:r>
                        <a:rPr lang="zh-CN" sz="1400" b="1" kern="100" dirty="0">
                          <a:solidFill>
                            <a:srgbClr val="0046D2"/>
                          </a:solidFill>
                          <a:latin typeface="Times New Roman"/>
                          <a:ea typeface="宋体"/>
                          <a:cs typeface="Times New Roman"/>
                        </a:rPr>
                        <a:t>流处理模式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ts val="1500"/>
                        </a:lnSpc>
                        <a:spcAft>
                          <a:spcPts val="0"/>
                        </a:spcAft>
                      </a:pPr>
                      <a:r>
                        <a:rPr lang="en-US" sz="1400" kern="100" dirty="0">
                          <a:latin typeface="Times New Roman"/>
                          <a:ea typeface="宋体"/>
                          <a:cs typeface="Times New Roman"/>
                        </a:rPr>
                        <a:t>Native Stream Processing</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ts val="1500"/>
                        </a:lnSpc>
                        <a:spcAft>
                          <a:spcPts val="0"/>
                        </a:spcAft>
                      </a:pPr>
                      <a:r>
                        <a:rPr lang="en-US" sz="1400" kern="100" dirty="0">
                          <a:latin typeface="Times New Roman"/>
                          <a:ea typeface="宋体"/>
                          <a:cs typeface="Times New Roman"/>
                        </a:rPr>
                        <a:t>Micro-batch Stream Processing</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ts val="1500"/>
                        </a:lnSpc>
                        <a:spcAft>
                          <a:spcPts val="0"/>
                        </a:spcAft>
                      </a:pPr>
                      <a:r>
                        <a:rPr lang="en-US" sz="1400" kern="100">
                          <a:latin typeface="Times New Roman"/>
                          <a:ea typeface="宋体"/>
                          <a:cs typeface="Times New Roman"/>
                        </a:rPr>
                        <a:t>Native Stream Processing</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8005">
                <a:tc>
                  <a:txBody>
                    <a:bodyPr/>
                    <a:lstStyle/>
                    <a:p>
                      <a:pPr indent="127000" algn="l">
                        <a:lnSpc>
                          <a:spcPts val="1500"/>
                        </a:lnSpc>
                        <a:spcAft>
                          <a:spcPts val="0"/>
                        </a:spcAft>
                      </a:pPr>
                      <a:r>
                        <a:rPr lang="zh-CN" sz="1400" b="1" kern="100" dirty="0">
                          <a:solidFill>
                            <a:srgbClr val="0046D2"/>
                          </a:solidFill>
                          <a:latin typeface="Times New Roman"/>
                          <a:ea typeface="宋体"/>
                          <a:cs typeface="Times New Roman"/>
                        </a:rPr>
                        <a:t>数据模型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ts val="1500"/>
                        </a:lnSpc>
                        <a:spcAft>
                          <a:spcPts val="0"/>
                        </a:spcAft>
                      </a:pPr>
                      <a:r>
                        <a:rPr lang="en-US" sz="1400" kern="100" dirty="0" err="1">
                          <a:latin typeface="Times New Roman"/>
                          <a:ea typeface="宋体"/>
                          <a:cs typeface="Times New Roman"/>
                        </a:rPr>
                        <a:t>Tuple</a:t>
                      </a:r>
                      <a:r>
                        <a:rPr lang="zh-CN" sz="1400" kern="100" dirty="0">
                          <a:latin typeface="Times New Roman"/>
                          <a:ea typeface="宋体"/>
                          <a:cs typeface="Times New Roman"/>
                        </a:rPr>
                        <a:t>（多元组）</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ts val="1500"/>
                        </a:lnSpc>
                        <a:spcAft>
                          <a:spcPts val="0"/>
                        </a:spcAft>
                      </a:pPr>
                      <a:r>
                        <a:rPr lang="en-US" sz="1400" kern="100" dirty="0" err="1">
                          <a:latin typeface="Times New Roman"/>
                          <a:ea typeface="宋体"/>
                          <a:cs typeface="Times New Roman"/>
                        </a:rPr>
                        <a:t>DStream</a:t>
                      </a:r>
                      <a:r>
                        <a:rPr lang="zh-CN" sz="1400" kern="100" dirty="0">
                          <a:latin typeface="Times New Roman"/>
                          <a:ea typeface="宋体"/>
                          <a:cs typeface="Times New Roman"/>
                        </a:rPr>
                        <a:t>（</a:t>
                      </a:r>
                      <a:r>
                        <a:rPr lang="en-US" sz="1400" kern="100" dirty="0">
                          <a:latin typeface="Times New Roman"/>
                          <a:ea typeface="宋体"/>
                          <a:cs typeface="Times New Roman"/>
                        </a:rPr>
                        <a:t>RDD</a:t>
                      </a:r>
                      <a:r>
                        <a:rPr lang="zh-CN" sz="1400" kern="100" dirty="0">
                          <a:latin typeface="Times New Roman"/>
                          <a:ea typeface="宋体"/>
                          <a:cs typeface="Times New Roman"/>
                        </a:rPr>
                        <a:t>组成的离散流）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zh-CN" sz="1400" kern="100" dirty="0">
                          <a:latin typeface="Times New Roman"/>
                          <a:ea typeface="宋体"/>
                          <a:cs typeface="Times New Roman"/>
                        </a:rPr>
                        <a:t>单条消息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27">
                <a:tc>
                  <a:txBody>
                    <a:bodyPr/>
                    <a:lstStyle/>
                    <a:p>
                      <a:pPr indent="127000" algn="l">
                        <a:lnSpc>
                          <a:spcPts val="1500"/>
                        </a:lnSpc>
                        <a:spcAft>
                          <a:spcPts val="0"/>
                        </a:spcAft>
                      </a:pPr>
                      <a:r>
                        <a:rPr lang="zh-CN" sz="1400" b="1" kern="100" dirty="0">
                          <a:solidFill>
                            <a:srgbClr val="0046D2"/>
                          </a:solidFill>
                          <a:latin typeface="Times New Roman"/>
                          <a:ea typeface="宋体"/>
                          <a:cs typeface="Times New Roman"/>
                        </a:rPr>
                        <a:t>数据源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en-US" sz="1400" kern="100" dirty="0">
                          <a:latin typeface="Times New Roman"/>
                          <a:ea typeface="宋体"/>
                          <a:cs typeface="Times New Roman"/>
                        </a:rPr>
                        <a:t>Spout</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en-US" sz="1400" kern="100">
                          <a:latin typeface="Times New Roman"/>
                          <a:ea typeface="宋体"/>
                          <a:cs typeface="Times New Roman"/>
                        </a:rPr>
                        <a:t>Spark Streaming</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en-US" sz="1400" kern="100" dirty="0">
                          <a:latin typeface="Times New Roman"/>
                          <a:ea typeface="宋体"/>
                          <a:cs typeface="Times New Roman"/>
                        </a:rPr>
                        <a:t>Kafka Consumer</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000">
                <a:tc>
                  <a:txBody>
                    <a:bodyPr/>
                    <a:lstStyle/>
                    <a:p>
                      <a:pPr indent="127000" algn="l">
                        <a:lnSpc>
                          <a:spcPts val="1500"/>
                        </a:lnSpc>
                        <a:spcAft>
                          <a:spcPts val="0"/>
                        </a:spcAft>
                      </a:pPr>
                      <a:r>
                        <a:rPr lang="zh-CN" sz="1400" b="1" kern="100" dirty="0">
                          <a:solidFill>
                            <a:srgbClr val="0046D2"/>
                          </a:solidFill>
                          <a:latin typeface="Times New Roman"/>
                          <a:ea typeface="宋体"/>
                          <a:cs typeface="Times New Roman"/>
                        </a:rPr>
                        <a:t>处理单元</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en-US" sz="1400" kern="100" dirty="0">
                          <a:latin typeface="Times New Roman"/>
                          <a:ea typeface="宋体"/>
                          <a:cs typeface="Times New Roman"/>
                        </a:rPr>
                        <a:t>Bolt</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en-US" sz="1400" kern="100">
                          <a:latin typeface="Times New Roman"/>
                          <a:ea typeface="宋体"/>
                          <a:cs typeface="Times New Roman"/>
                        </a:rPr>
                        <a:t>Task</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en-US" sz="1400" kern="100" dirty="0">
                          <a:latin typeface="Times New Roman"/>
                          <a:ea typeface="宋体"/>
                          <a:cs typeface="Times New Roman"/>
                        </a:rPr>
                        <a:t>Task</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8005">
                <a:tc>
                  <a:txBody>
                    <a:bodyPr/>
                    <a:lstStyle/>
                    <a:p>
                      <a:pPr indent="127000" algn="l">
                        <a:lnSpc>
                          <a:spcPts val="1500"/>
                        </a:lnSpc>
                        <a:spcAft>
                          <a:spcPts val="0"/>
                        </a:spcAft>
                      </a:pPr>
                      <a:r>
                        <a:rPr lang="zh-CN" sz="1400" b="1" kern="100" dirty="0">
                          <a:solidFill>
                            <a:srgbClr val="0046D2"/>
                          </a:solidFill>
                          <a:latin typeface="Times New Roman"/>
                          <a:ea typeface="宋体"/>
                          <a:cs typeface="Times New Roman"/>
                        </a:rPr>
                        <a:t>并行模式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zh-CN" sz="1400" kern="100" dirty="0">
                          <a:latin typeface="Times New Roman"/>
                          <a:ea typeface="宋体"/>
                          <a:cs typeface="Times New Roman"/>
                        </a:rPr>
                        <a:t>基于</a:t>
                      </a:r>
                      <a:r>
                        <a:rPr lang="en-US" sz="1400" kern="100" dirty="0">
                          <a:latin typeface="Times New Roman"/>
                          <a:ea typeface="宋体"/>
                          <a:cs typeface="Times New Roman"/>
                        </a:rPr>
                        <a:t>Topology</a:t>
                      </a:r>
                      <a:r>
                        <a:rPr lang="zh-CN" sz="1400" kern="100" dirty="0">
                          <a:latin typeface="Times New Roman"/>
                          <a:ea typeface="宋体"/>
                          <a:cs typeface="Times New Roman"/>
                        </a:rPr>
                        <a:t>的多节点多任务并行模式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zh-CN" sz="1400" kern="100">
                          <a:latin typeface="Times New Roman"/>
                          <a:ea typeface="宋体"/>
                          <a:cs typeface="Times New Roman"/>
                        </a:rPr>
                        <a:t>基于</a:t>
                      </a:r>
                      <a:r>
                        <a:rPr lang="en-US" sz="1400" kern="100">
                          <a:latin typeface="Times New Roman"/>
                          <a:ea typeface="宋体"/>
                          <a:cs typeface="Times New Roman"/>
                        </a:rPr>
                        <a:t>RDD</a:t>
                      </a:r>
                      <a:r>
                        <a:rPr lang="zh-CN" sz="1400" kern="100">
                          <a:latin typeface="Times New Roman"/>
                          <a:ea typeface="宋体"/>
                          <a:cs typeface="Times New Roman"/>
                        </a:rPr>
                        <a:t>多节点多任务并行模式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zh-CN" sz="1400" kern="100" dirty="0">
                          <a:latin typeface="Times New Roman"/>
                          <a:ea typeface="宋体"/>
                          <a:cs typeface="Times New Roman"/>
                        </a:rPr>
                        <a:t>基于分区队列的多节点多任务并行模式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3595">
                <a:tc>
                  <a:txBody>
                    <a:bodyPr/>
                    <a:lstStyle/>
                    <a:p>
                      <a:pPr indent="127000" algn="l">
                        <a:lnSpc>
                          <a:spcPts val="1500"/>
                        </a:lnSpc>
                        <a:spcAft>
                          <a:spcPts val="0"/>
                        </a:spcAft>
                      </a:pPr>
                      <a:r>
                        <a:rPr lang="zh-CN" sz="1400" b="1" kern="100" dirty="0">
                          <a:solidFill>
                            <a:srgbClr val="0046D2"/>
                          </a:solidFill>
                          <a:latin typeface="Times New Roman"/>
                          <a:ea typeface="宋体"/>
                          <a:cs typeface="Times New Roman"/>
                        </a:rPr>
                        <a:t>状态维护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ts val="1500"/>
                        </a:lnSpc>
                        <a:spcAft>
                          <a:spcPts val="0"/>
                        </a:spcAft>
                      </a:pPr>
                      <a:r>
                        <a:rPr lang="en-US" sz="1400" kern="100" dirty="0">
                          <a:latin typeface="Times New Roman"/>
                          <a:ea typeface="宋体"/>
                          <a:cs typeface="Times New Roman"/>
                        </a:rPr>
                        <a:t>Stateless</a:t>
                      </a:r>
                      <a:endParaRPr lang="zh-CN" sz="1400" kern="100" dirty="0">
                        <a:latin typeface="Times New Roman"/>
                        <a:ea typeface="宋体"/>
                        <a:cs typeface="Times New Roman"/>
                      </a:endParaRPr>
                    </a:p>
                    <a:p>
                      <a:pPr indent="127000" algn="l">
                        <a:lnSpc>
                          <a:spcPts val="1500"/>
                        </a:lnSpc>
                        <a:spcAft>
                          <a:spcPts val="0"/>
                        </a:spcAft>
                      </a:pPr>
                      <a:r>
                        <a:rPr lang="zh-CN" sz="1400" kern="100" dirty="0">
                          <a:latin typeface="Times New Roman"/>
                          <a:ea typeface="宋体"/>
                          <a:cs typeface="Times New Roman"/>
                        </a:rPr>
                        <a:t>需要自己写或使用</a:t>
                      </a:r>
                      <a:r>
                        <a:rPr lang="en-US" sz="1400" kern="100" dirty="0">
                          <a:latin typeface="Times New Roman"/>
                          <a:ea typeface="宋体"/>
                          <a:cs typeface="Times New Roman"/>
                        </a:rPr>
                        <a:t>Trident</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ts val="1500"/>
                        </a:lnSpc>
                        <a:spcAft>
                          <a:spcPts val="0"/>
                        </a:spcAft>
                      </a:pPr>
                      <a:r>
                        <a:rPr lang="en-US" sz="1400" kern="100">
                          <a:latin typeface="Times New Roman"/>
                          <a:ea typeface="宋体"/>
                          <a:cs typeface="Times New Roman"/>
                        </a:rPr>
                        <a:t>Stateful</a:t>
                      </a:r>
                      <a:endParaRPr lang="zh-CN" sz="1400" kern="100">
                        <a:latin typeface="Times New Roman"/>
                        <a:ea typeface="宋体"/>
                        <a:cs typeface="Times New Roman"/>
                      </a:endParaRPr>
                    </a:p>
                    <a:p>
                      <a:pPr indent="127000" algn="l">
                        <a:lnSpc>
                          <a:spcPts val="1500"/>
                        </a:lnSpc>
                        <a:spcAft>
                          <a:spcPts val="0"/>
                        </a:spcAft>
                      </a:pPr>
                      <a:r>
                        <a:rPr lang="en-US" sz="1400" kern="100">
                          <a:latin typeface="Times New Roman"/>
                          <a:ea typeface="宋体"/>
                          <a:cs typeface="Times New Roman"/>
                        </a:rPr>
                        <a:t>Spark Streaming</a:t>
                      </a:r>
                      <a:r>
                        <a:rPr lang="zh-CN" sz="1400" kern="100">
                          <a:latin typeface="Times New Roman"/>
                          <a:ea typeface="宋体"/>
                          <a:cs typeface="Times New Roman"/>
                        </a:rPr>
                        <a:t>提供状态维护</a:t>
                      </a:r>
                      <a:r>
                        <a:rPr lang="en-US" sz="1400" kern="100">
                          <a:latin typeface="Times New Roman"/>
                          <a:ea typeface="宋体"/>
                          <a:cs typeface="Times New Roman"/>
                        </a:rPr>
                        <a:t>API</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ts val="1500"/>
                        </a:lnSpc>
                        <a:spcAft>
                          <a:spcPts val="0"/>
                        </a:spcAft>
                      </a:pPr>
                      <a:r>
                        <a:rPr lang="en-US" sz="1400" kern="100" dirty="0" err="1">
                          <a:latin typeface="Times New Roman"/>
                          <a:ea typeface="宋体"/>
                          <a:cs typeface="Times New Roman"/>
                        </a:rPr>
                        <a:t>Stateful</a:t>
                      </a:r>
                      <a:endParaRPr lang="zh-CN" sz="1400" kern="100" dirty="0">
                        <a:latin typeface="Times New Roman"/>
                        <a:ea typeface="宋体"/>
                        <a:cs typeface="Times New Roman"/>
                      </a:endParaRPr>
                    </a:p>
                    <a:p>
                      <a:pPr indent="127000" algn="l">
                        <a:lnSpc>
                          <a:spcPts val="1500"/>
                        </a:lnSpc>
                        <a:spcAft>
                          <a:spcPts val="0"/>
                        </a:spcAft>
                      </a:pPr>
                      <a:r>
                        <a:rPr lang="zh-CN" sz="1400" kern="100" dirty="0">
                          <a:latin typeface="Times New Roman"/>
                          <a:ea typeface="宋体"/>
                          <a:cs typeface="Times New Roman"/>
                        </a:rPr>
                        <a:t>通过本地存储和</a:t>
                      </a:r>
                      <a:r>
                        <a:rPr lang="en-US" sz="1400" kern="100" dirty="0">
                          <a:latin typeface="Times New Roman"/>
                          <a:ea typeface="宋体"/>
                          <a:cs typeface="Times New Roman"/>
                        </a:rPr>
                        <a:t>Kafka </a:t>
                      </a:r>
                      <a:r>
                        <a:rPr lang="en-US" sz="1400" kern="100" dirty="0" err="1">
                          <a:latin typeface="Times New Roman"/>
                          <a:ea typeface="宋体"/>
                          <a:cs typeface="Times New Roman"/>
                        </a:rPr>
                        <a:t>Changelog</a:t>
                      </a:r>
                      <a:r>
                        <a:rPr lang="zh-CN" sz="1400" kern="100" dirty="0">
                          <a:latin typeface="Times New Roman"/>
                          <a:ea typeface="宋体"/>
                          <a:cs typeface="Times New Roman"/>
                        </a:rPr>
                        <a:t>来实现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8005">
                <a:tc>
                  <a:txBody>
                    <a:bodyPr/>
                    <a:lstStyle/>
                    <a:p>
                      <a:pPr indent="127000" algn="l">
                        <a:lnSpc>
                          <a:spcPts val="1500"/>
                        </a:lnSpc>
                        <a:spcAft>
                          <a:spcPts val="0"/>
                        </a:spcAft>
                      </a:pPr>
                      <a:r>
                        <a:rPr lang="zh-CN" sz="1400" b="1" kern="100" dirty="0">
                          <a:solidFill>
                            <a:srgbClr val="0046D2"/>
                          </a:solidFill>
                          <a:latin typeface="Times New Roman"/>
                          <a:ea typeface="宋体"/>
                          <a:cs typeface="Times New Roman"/>
                        </a:rPr>
                        <a:t>响应延迟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zh-CN" sz="1400" kern="100" dirty="0">
                          <a:latin typeface="Times New Roman"/>
                          <a:ea typeface="宋体"/>
                          <a:cs typeface="Times New Roman"/>
                        </a:rPr>
                        <a:t>毫秒级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zh-CN" sz="1400" kern="100">
                          <a:latin typeface="Times New Roman"/>
                          <a:ea typeface="宋体"/>
                          <a:cs typeface="Times New Roman"/>
                        </a:rPr>
                        <a:t>秒级（取决于</a:t>
                      </a:r>
                      <a:r>
                        <a:rPr lang="en-US" sz="1400" kern="100">
                          <a:latin typeface="Times New Roman"/>
                          <a:ea typeface="宋体"/>
                          <a:cs typeface="Times New Roman"/>
                        </a:rPr>
                        <a:t>batch</a:t>
                      </a:r>
                      <a:r>
                        <a:rPr lang="zh-CN" sz="1400" kern="100">
                          <a:latin typeface="Times New Roman"/>
                          <a:ea typeface="宋体"/>
                          <a:cs typeface="Times New Roman"/>
                        </a:rPr>
                        <a:t>设置大小）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zh-CN" sz="1400" kern="100" dirty="0">
                          <a:latin typeface="Times New Roman"/>
                          <a:ea typeface="宋体"/>
                          <a:cs typeface="Times New Roman"/>
                        </a:rPr>
                        <a:t>毫秒级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8005">
                <a:tc>
                  <a:txBody>
                    <a:bodyPr/>
                    <a:lstStyle/>
                    <a:p>
                      <a:pPr indent="127000" algn="l">
                        <a:lnSpc>
                          <a:spcPts val="1500"/>
                        </a:lnSpc>
                        <a:spcAft>
                          <a:spcPts val="0"/>
                        </a:spcAft>
                      </a:pPr>
                      <a:r>
                        <a:rPr lang="zh-CN" sz="1400" b="1" kern="100" dirty="0">
                          <a:solidFill>
                            <a:srgbClr val="0046D2"/>
                          </a:solidFill>
                          <a:latin typeface="Times New Roman"/>
                          <a:ea typeface="宋体"/>
                          <a:cs typeface="Times New Roman"/>
                        </a:rPr>
                        <a:t>编程语言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ts val="1500"/>
                        </a:lnSpc>
                        <a:spcAft>
                          <a:spcPts val="0"/>
                        </a:spcAft>
                      </a:pPr>
                      <a:r>
                        <a:rPr lang="en-US" sz="1400" kern="100" dirty="0">
                          <a:latin typeface="Times New Roman"/>
                          <a:ea typeface="宋体"/>
                          <a:cs typeface="Times New Roman"/>
                        </a:rPr>
                        <a:t>Java, Python, Ruby, JavaScript, Perl</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en-US" sz="1400" kern="100">
                          <a:latin typeface="Times New Roman"/>
                          <a:ea typeface="宋体"/>
                          <a:cs typeface="Times New Roman"/>
                        </a:rPr>
                        <a:t>Java, Python, Scala</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1500"/>
                        </a:lnSpc>
                        <a:spcAft>
                          <a:spcPts val="0"/>
                        </a:spcAft>
                      </a:pPr>
                      <a:r>
                        <a:rPr lang="en-US" sz="1400" kern="100" dirty="0">
                          <a:latin typeface="Times New Roman"/>
                          <a:ea typeface="宋体"/>
                          <a:cs typeface="Times New Roman"/>
                        </a:rPr>
                        <a:t>Java, </a:t>
                      </a:r>
                      <a:r>
                        <a:rPr lang="en-US" sz="1400" kern="100" dirty="0" err="1">
                          <a:latin typeface="Times New Roman"/>
                          <a:ea typeface="宋体"/>
                          <a:cs typeface="Times New Roman"/>
                        </a:rPr>
                        <a:t>Scala</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28321610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6955766" cy="646331"/>
          </a:xfrm>
          <a:prstGeom prst="rect">
            <a:avLst/>
          </a:prstGeom>
          <a:noFill/>
          <a:ln w="9525">
            <a:noFill/>
            <a:miter lim="800000"/>
          </a:ln>
        </p:spPr>
        <p:txBody>
          <a:bodyPr wrap="square">
            <a:spAutoFit/>
          </a:bodyPr>
          <a:lstStyle/>
          <a:p>
            <a:r>
              <a:rPr lang="en-US" altLang="zh-CN" sz="3600" b="1" dirty="0" smtClean="0">
                <a:solidFill>
                  <a:srgbClr val="0823A8"/>
                </a:solidFill>
                <a:latin typeface="Calibri" panose="020F0502020204030204" pitchFamily="34" charset="0"/>
              </a:rPr>
              <a:t>1.  </a:t>
            </a:r>
            <a:r>
              <a:rPr lang="zh-CN" altLang="en-US" sz="3600" b="1" dirty="0" smtClean="0">
                <a:solidFill>
                  <a:srgbClr val="0823A8"/>
                </a:solidFill>
                <a:latin typeface="Calibri" panose="020F0502020204030204" pitchFamily="34" charset="0"/>
              </a:rPr>
              <a:t>流计算模型</a:t>
            </a:r>
          </a:p>
        </p:txBody>
      </p:sp>
      <p:sp>
        <p:nvSpPr>
          <p:cNvPr id="7" name="文本框 6"/>
          <p:cNvSpPr txBox="1"/>
          <p:nvPr/>
        </p:nvSpPr>
        <p:spPr>
          <a:xfrm>
            <a:off x="762024" y="1795780"/>
            <a:ext cx="7924800" cy="4893647"/>
          </a:xfrm>
          <a:prstGeom prst="rect">
            <a:avLst/>
          </a:prstGeom>
          <a:noFill/>
        </p:spPr>
        <p:txBody>
          <a:bodyPr wrap="square" rtlCol="0">
            <a:spAutoFit/>
          </a:bodyPr>
          <a:lstStyle/>
          <a:p>
            <a:r>
              <a:rPr lang="zh-CN" altLang="en-US" sz="2400" dirty="0" smtClean="0"/>
              <a:t>       1998年通信</a:t>
            </a:r>
            <a:r>
              <a:rPr lang="zh-CN" altLang="en-US" sz="2400" dirty="0"/>
              <a:t>领域的美国学者Monika R. Henziger </a:t>
            </a:r>
            <a:r>
              <a:rPr lang="zh-CN" altLang="en-US" sz="2400" dirty="0" smtClean="0"/>
              <a:t>将</a:t>
            </a:r>
            <a:r>
              <a:rPr lang="zh-CN" altLang="en-US" sz="2400" dirty="0"/>
              <a:t>流数据定义为“只能以事先规定好的顺序被读取一次的数据的一个序列”</a:t>
            </a:r>
            <a:r>
              <a:rPr lang="zh-CN" altLang="en-US" sz="2400" dirty="0" smtClean="0"/>
              <a:t>。数据流</a:t>
            </a:r>
            <a:r>
              <a:rPr lang="zh-CN" altLang="en-US" sz="2400" dirty="0"/>
              <a:t>可采用如下的形式化描述：</a:t>
            </a:r>
          </a:p>
          <a:p>
            <a:r>
              <a:rPr lang="zh-CN" altLang="en-US" sz="2400" dirty="0"/>
              <a:t>	考虑一个向量α，其属性域为[1 ... n] (n为秩)，则向量α在时间t的状态可表示为</a:t>
            </a:r>
          </a:p>
          <a:p>
            <a:r>
              <a:rPr lang="zh-CN" altLang="en-US" sz="2400" dirty="0"/>
              <a:t> </a:t>
            </a:r>
            <a:r>
              <a:rPr lang="zh-CN" altLang="en-US" sz="2400" dirty="0" smtClean="0"/>
              <a:t>      α</a:t>
            </a:r>
            <a:r>
              <a:rPr lang="zh-CN" altLang="en-US" sz="2400" dirty="0"/>
              <a:t>(t) = &lt;α1(t), ... αi (t), ... αn (t) &gt;,  i = 1, 2, ..., n</a:t>
            </a:r>
          </a:p>
          <a:p>
            <a:r>
              <a:rPr lang="zh-CN" altLang="en-US" sz="2400" dirty="0"/>
              <a:t>可设定在时刻s，α是0向量，即对于所有属性i，αi (s) = 0。</a:t>
            </a:r>
          </a:p>
          <a:p>
            <a:r>
              <a:rPr lang="zh-CN" altLang="en-US" sz="2400" dirty="0"/>
              <a:t> </a:t>
            </a:r>
            <a:r>
              <a:rPr lang="zh-CN" altLang="en-US" sz="2400" dirty="0" smtClean="0"/>
              <a:t>      向</a:t>
            </a:r>
            <a:r>
              <a:rPr lang="zh-CN" altLang="en-US" sz="2400" dirty="0"/>
              <a:t>量值的改变是基于时间变量的线性叠加，即时刻t各个分量的更新是基于（t-1）时刻以二元组流的形式出现的。即t时刻第i个更新为(i, ct)，意味着			</a:t>
            </a:r>
            <a:endParaRPr lang="en-US" altLang="zh-CN" sz="2400" dirty="0" smtClean="0"/>
          </a:p>
          <a:p>
            <a:r>
              <a:rPr lang="en-US" altLang="zh-CN" sz="2400" dirty="0" smtClean="0"/>
              <a:t>       </a:t>
            </a:r>
            <a:r>
              <a:rPr lang="zh-CN" altLang="en-US" sz="2400" dirty="0" smtClean="0"/>
              <a:t>α</a:t>
            </a:r>
            <a:r>
              <a:rPr lang="zh-CN" altLang="en-US" sz="2400" dirty="0"/>
              <a:t>i (t) = αi (t-1) + ct</a:t>
            </a:r>
          </a:p>
          <a:p>
            <a:r>
              <a:rPr lang="zh-CN" altLang="en-US" sz="2400" dirty="0" smtClean="0"/>
              <a:t>       针对</a:t>
            </a:r>
            <a:r>
              <a:rPr lang="zh-CN" altLang="en-US" sz="2400" dirty="0"/>
              <a:t>上述流数据类型的计算模式称为</a:t>
            </a:r>
            <a:r>
              <a:rPr lang="zh-CN" altLang="en-US" sz="2400" dirty="0">
                <a:solidFill>
                  <a:srgbClr val="FF0000"/>
                </a:solidFill>
              </a:rPr>
              <a:t>流计算（Stream Computing）</a:t>
            </a:r>
            <a:r>
              <a:rPr lang="zh-CN" altLang="en-US" sz="2400" dirty="0"/>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1066800" y="1219200"/>
            <a:ext cx="6727166" cy="646331"/>
          </a:xfrm>
          <a:prstGeom prst="rect">
            <a:avLst/>
          </a:prstGeom>
          <a:noFill/>
          <a:ln w="9525">
            <a:noFill/>
            <a:miter lim="800000"/>
          </a:ln>
        </p:spPr>
        <p:txBody>
          <a:bodyPr wrap="square">
            <a:spAutoFit/>
          </a:bodyPr>
          <a:lstStyle/>
          <a:p>
            <a:r>
              <a:rPr lang="en-US" altLang="zh-CN" sz="3600" b="1" dirty="0" smtClean="0">
                <a:solidFill>
                  <a:srgbClr val="0823A8"/>
                </a:solidFill>
                <a:latin typeface="Calibri" panose="020F0502020204030204" pitchFamily="34" charset="0"/>
              </a:rPr>
              <a:t>2.  Storm</a:t>
            </a:r>
            <a:r>
              <a:rPr lang="zh-CN" altLang="en-US" sz="3600" b="1" dirty="0" smtClean="0">
                <a:solidFill>
                  <a:srgbClr val="0823A8"/>
                </a:solidFill>
                <a:latin typeface="Calibri" panose="020F0502020204030204" pitchFamily="34" charset="0"/>
              </a:rPr>
              <a:t>计算架构</a:t>
            </a:r>
          </a:p>
        </p:txBody>
      </p:sp>
      <p:sp>
        <p:nvSpPr>
          <p:cNvPr id="8" name="文本框 7"/>
          <p:cNvSpPr txBox="1"/>
          <p:nvPr/>
        </p:nvSpPr>
        <p:spPr>
          <a:xfrm>
            <a:off x="990600" y="2057400"/>
            <a:ext cx="7543800" cy="3477875"/>
          </a:xfrm>
          <a:prstGeom prst="rect">
            <a:avLst/>
          </a:prstGeom>
          <a:noFill/>
        </p:spPr>
        <p:txBody>
          <a:bodyPr wrap="square" rtlCol="0">
            <a:spAutoFit/>
          </a:bodyPr>
          <a:lstStyle/>
          <a:p>
            <a:r>
              <a:rPr lang="zh-CN" altLang="en-US" sz="2000" dirty="0" smtClean="0"/>
              <a:t>         作为</a:t>
            </a:r>
            <a:r>
              <a:rPr lang="zh-CN" altLang="en-US" sz="2000" dirty="0"/>
              <a:t>一个流计算框架，</a:t>
            </a:r>
            <a:r>
              <a:rPr lang="en-US" altLang="zh-CN" sz="2000" dirty="0"/>
              <a:t>Storm</a:t>
            </a:r>
            <a:r>
              <a:rPr lang="zh-CN" altLang="en-US" sz="2000" dirty="0"/>
              <a:t>具备如下特点：</a:t>
            </a:r>
          </a:p>
          <a:p>
            <a:pPr lvl="0">
              <a:spcBef>
                <a:spcPts val="1200"/>
              </a:spcBef>
              <a:buFont typeface="Wingdings" pitchFamily="2" charset="2"/>
              <a:buChar char="l"/>
            </a:pPr>
            <a:r>
              <a:rPr lang="zh-CN" altLang="en-US" sz="2000" dirty="0" smtClean="0"/>
              <a:t>  </a:t>
            </a:r>
            <a:r>
              <a:rPr lang="zh-CN" altLang="en-US" sz="2000" dirty="0" smtClean="0">
                <a:solidFill>
                  <a:srgbClr val="FF0000"/>
                </a:solidFill>
              </a:rPr>
              <a:t>分布式</a:t>
            </a:r>
            <a:r>
              <a:rPr lang="zh-CN" altLang="en-US" sz="2000" dirty="0"/>
              <a:t>：具有水平扩展能力（通过增加集群机器和并发数提升计算能力</a:t>
            </a:r>
            <a:r>
              <a:rPr lang="zh-CN" altLang="en-US" sz="2000" dirty="0" smtClean="0"/>
              <a:t>）</a:t>
            </a:r>
            <a:endParaRPr lang="en-US" altLang="zh-CN" sz="2000" dirty="0" smtClean="0"/>
          </a:p>
          <a:p>
            <a:pPr lvl="0">
              <a:spcBef>
                <a:spcPts val="1200"/>
              </a:spcBef>
              <a:buFont typeface="Wingdings" pitchFamily="2" charset="2"/>
              <a:buChar char="l"/>
            </a:pPr>
            <a:r>
              <a:rPr lang="en-US" altLang="zh-CN" sz="2000" dirty="0" smtClean="0"/>
              <a:t>  </a:t>
            </a:r>
            <a:r>
              <a:rPr lang="zh-CN" altLang="en-US" sz="2000" dirty="0" smtClean="0">
                <a:solidFill>
                  <a:srgbClr val="FF0000"/>
                </a:solidFill>
              </a:rPr>
              <a:t>实时</a:t>
            </a:r>
            <a:r>
              <a:rPr lang="zh-CN" altLang="en-US" sz="2000" dirty="0">
                <a:solidFill>
                  <a:srgbClr val="FF0000"/>
                </a:solidFill>
              </a:rPr>
              <a:t>性</a:t>
            </a:r>
            <a:r>
              <a:rPr lang="zh-CN" altLang="en-US" sz="2000" dirty="0"/>
              <a:t>：对流数据的快速响应处理，响应时延可控制在毫秒级</a:t>
            </a:r>
          </a:p>
          <a:p>
            <a:pPr lvl="0"/>
            <a:r>
              <a:rPr lang="zh-CN" altLang="en-US" sz="2000" dirty="0"/>
              <a:t>数据规模：支持海量数据处理，数据规模可达</a:t>
            </a:r>
            <a:r>
              <a:rPr lang="en-US" altLang="zh-CN" sz="2000" dirty="0"/>
              <a:t>TB</a:t>
            </a:r>
            <a:r>
              <a:rPr lang="zh-CN" altLang="en-US" sz="2000" dirty="0"/>
              <a:t>甚至</a:t>
            </a:r>
            <a:r>
              <a:rPr lang="en-US" altLang="zh-CN" sz="2000" dirty="0"/>
              <a:t>PB</a:t>
            </a:r>
            <a:r>
              <a:rPr lang="zh-CN" altLang="en-US" sz="2000" dirty="0"/>
              <a:t>量</a:t>
            </a:r>
            <a:r>
              <a:rPr lang="zh-CN" altLang="en-US" sz="2000" dirty="0" smtClean="0"/>
              <a:t>级</a:t>
            </a:r>
            <a:endParaRPr lang="en-US" altLang="zh-CN" sz="2000" dirty="0" smtClean="0"/>
          </a:p>
          <a:p>
            <a:pPr lvl="0">
              <a:spcBef>
                <a:spcPts val="1200"/>
              </a:spcBef>
              <a:buFont typeface="Wingdings" pitchFamily="2" charset="2"/>
              <a:buChar char="l"/>
            </a:pPr>
            <a:r>
              <a:rPr lang="en-US" altLang="zh-CN" sz="2000" dirty="0" smtClean="0"/>
              <a:t>  </a:t>
            </a:r>
            <a:r>
              <a:rPr lang="zh-CN" altLang="en-US" sz="2000" dirty="0" smtClean="0">
                <a:solidFill>
                  <a:srgbClr val="FF0000"/>
                </a:solidFill>
              </a:rPr>
              <a:t>容错性</a:t>
            </a:r>
            <a:r>
              <a:rPr lang="zh-CN" altLang="en-US" sz="2000" dirty="0"/>
              <a:t>：提供系统级的容错和故障恢复</a:t>
            </a:r>
            <a:r>
              <a:rPr lang="zh-CN" altLang="en-US" sz="2000" dirty="0" smtClean="0"/>
              <a:t>机制</a:t>
            </a:r>
            <a:endParaRPr lang="en-US" altLang="zh-CN" sz="2000" dirty="0" smtClean="0"/>
          </a:p>
          <a:p>
            <a:pPr lvl="0">
              <a:spcBef>
                <a:spcPts val="1200"/>
              </a:spcBef>
              <a:buFont typeface="Wingdings" pitchFamily="2" charset="2"/>
              <a:buChar char="l"/>
            </a:pPr>
            <a:r>
              <a:rPr lang="en-US" altLang="zh-CN" sz="2000" dirty="0" smtClean="0"/>
              <a:t>  </a:t>
            </a:r>
            <a:r>
              <a:rPr lang="zh-CN" altLang="en-US" sz="2000" dirty="0" smtClean="0">
                <a:solidFill>
                  <a:srgbClr val="FF0000"/>
                </a:solidFill>
              </a:rPr>
              <a:t>简便</a:t>
            </a:r>
            <a:r>
              <a:rPr lang="zh-CN" altLang="en-US" sz="2000" dirty="0">
                <a:solidFill>
                  <a:srgbClr val="FF0000"/>
                </a:solidFill>
              </a:rPr>
              <a:t>性</a:t>
            </a:r>
            <a:r>
              <a:rPr lang="zh-CN" altLang="en-US" sz="2000" dirty="0"/>
              <a:t>：简单的编程模型，支持编程语言如</a:t>
            </a:r>
            <a:r>
              <a:rPr lang="en-US" altLang="zh-CN" sz="2000" dirty="0"/>
              <a:t>Java</a:t>
            </a:r>
            <a:r>
              <a:rPr lang="zh-CN" altLang="en-US" sz="2000" dirty="0"/>
              <a:t>，</a:t>
            </a:r>
            <a:r>
              <a:rPr lang="en-US" altLang="zh-CN" sz="2000" dirty="0" err="1"/>
              <a:t>Clojure</a:t>
            </a:r>
            <a:r>
              <a:rPr lang="zh-CN" altLang="en-US" sz="2000" dirty="0"/>
              <a:t>，</a:t>
            </a:r>
            <a:r>
              <a:rPr lang="en-US" altLang="zh-CN" sz="2000" dirty="0"/>
              <a:t>Ruby</a:t>
            </a:r>
            <a:r>
              <a:rPr lang="zh-CN" altLang="en-US" sz="2000" dirty="0"/>
              <a:t>，</a:t>
            </a:r>
            <a:r>
              <a:rPr lang="en-US" altLang="zh-CN" sz="2000" dirty="0"/>
              <a:t>Python</a:t>
            </a:r>
            <a:r>
              <a:rPr lang="zh-CN" altLang="en-US" sz="2000" dirty="0"/>
              <a:t>，要增加对其他语言的支持，只需实现一个简单的</a:t>
            </a:r>
            <a:r>
              <a:rPr lang="en-US" altLang="zh-CN" sz="2000" dirty="0"/>
              <a:t>Storm</a:t>
            </a:r>
            <a:r>
              <a:rPr lang="zh-CN" altLang="en-US" sz="2000" dirty="0"/>
              <a:t>通信协议即可</a:t>
            </a:r>
          </a:p>
        </p:txBody>
      </p:sp>
    </p:spTree>
    <p:extLst>
      <p:ext uri="{BB962C8B-B14F-4D97-AF65-F5344CB8AC3E}">
        <p14:creationId xmlns:p14="http://schemas.microsoft.com/office/powerpoint/2010/main" xmlns="" val="4073653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8" name="文本框 7"/>
          <p:cNvSpPr txBox="1"/>
          <p:nvPr/>
        </p:nvSpPr>
        <p:spPr>
          <a:xfrm>
            <a:off x="1219200" y="1524000"/>
            <a:ext cx="7010400" cy="4124206"/>
          </a:xfrm>
          <a:prstGeom prst="rect">
            <a:avLst/>
          </a:prstGeom>
          <a:noFill/>
        </p:spPr>
        <p:txBody>
          <a:bodyPr wrap="square" rtlCol="0">
            <a:spAutoFit/>
          </a:bodyPr>
          <a:lstStyle/>
          <a:p>
            <a:r>
              <a:rPr lang="en-US" altLang="zh-CN" sz="3200" dirty="0"/>
              <a:t>Storm</a:t>
            </a:r>
            <a:r>
              <a:rPr lang="zh-CN" altLang="en-US" sz="3200" dirty="0"/>
              <a:t>逻辑架构</a:t>
            </a:r>
          </a:p>
          <a:p>
            <a:pPr>
              <a:spcBef>
                <a:spcPts val="1200"/>
              </a:spcBef>
            </a:pPr>
            <a:r>
              <a:rPr lang="zh-CN" altLang="en-US" dirty="0" smtClean="0"/>
              <a:t>       </a:t>
            </a:r>
            <a:r>
              <a:rPr lang="en-US" altLang="zh-CN" sz="2000" dirty="0" smtClean="0"/>
              <a:t>Storm</a:t>
            </a:r>
            <a:r>
              <a:rPr lang="zh-CN" altLang="en-US" sz="2000" dirty="0"/>
              <a:t>的计算架构分为逻辑架构（抽象模型）与物理架构（系统结构）两个方面。逻辑架构主要包含以下组件：</a:t>
            </a:r>
          </a:p>
          <a:p>
            <a:pPr lvl="2">
              <a:lnSpc>
                <a:spcPct val="150000"/>
              </a:lnSpc>
              <a:buFont typeface="Wingdings" pitchFamily="2" charset="2"/>
              <a:buChar char="l"/>
            </a:pPr>
            <a:r>
              <a:rPr lang="zh-CN" altLang="en-US" sz="2000" dirty="0" smtClean="0"/>
              <a:t>  数据模型  </a:t>
            </a:r>
            <a:r>
              <a:rPr lang="en-US" altLang="zh-CN" sz="2000" dirty="0" err="1" smtClean="0"/>
              <a:t>Tuple</a:t>
            </a:r>
            <a:endParaRPr lang="en-US" altLang="zh-CN" sz="2000" dirty="0" smtClean="0"/>
          </a:p>
          <a:p>
            <a:pPr lvl="2">
              <a:lnSpc>
                <a:spcPct val="150000"/>
              </a:lnSpc>
              <a:buFont typeface="Wingdings" pitchFamily="2" charset="2"/>
              <a:buChar char="l"/>
            </a:pPr>
            <a:r>
              <a:rPr lang="en-US" altLang="zh-CN" sz="2000" dirty="0" smtClean="0"/>
              <a:t>  </a:t>
            </a:r>
            <a:r>
              <a:rPr lang="zh-CN" altLang="en-US" sz="2000" dirty="0" smtClean="0"/>
              <a:t>数据流    </a:t>
            </a:r>
            <a:r>
              <a:rPr lang="en-US" altLang="zh-CN" sz="2000" dirty="0" smtClean="0"/>
              <a:t>Stream</a:t>
            </a:r>
          </a:p>
          <a:p>
            <a:pPr lvl="2">
              <a:lnSpc>
                <a:spcPct val="150000"/>
              </a:lnSpc>
              <a:buFont typeface="Wingdings" pitchFamily="2" charset="2"/>
              <a:buChar char="l"/>
            </a:pPr>
            <a:r>
              <a:rPr lang="en-US" altLang="zh-CN" sz="2000" dirty="0" smtClean="0"/>
              <a:t>  </a:t>
            </a:r>
            <a:r>
              <a:rPr lang="zh-CN" altLang="en-US" sz="2000" dirty="0" smtClean="0"/>
              <a:t>数据源    </a:t>
            </a:r>
            <a:r>
              <a:rPr lang="en-US" altLang="zh-CN" sz="2000" dirty="0" smtClean="0"/>
              <a:t>Spout</a:t>
            </a:r>
          </a:p>
          <a:p>
            <a:pPr lvl="2">
              <a:lnSpc>
                <a:spcPct val="150000"/>
              </a:lnSpc>
              <a:buFont typeface="Wingdings" pitchFamily="2" charset="2"/>
              <a:buChar char="l"/>
            </a:pPr>
            <a:r>
              <a:rPr lang="en-US" altLang="zh-CN" sz="2000" dirty="0" smtClean="0"/>
              <a:t>  </a:t>
            </a:r>
            <a:r>
              <a:rPr lang="zh-CN" altLang="en-US" sz="2000" dirty="0" smtClean="0"/>
              <a:t>处理单元  </a:t>
            </a:r>
            <a:r>
              <a:rPr lang="en-US" altLang="zh-CN" sz="2000" dirty="0" smtClean="0"/>
              <a:t>Bolt</a:t>
            </a:r>
          </a:p>
          <a:p>
            <a:pPr lvl="2">
              <a:lnSpc>
                <a:spcPct val="150000"/>
              </a:lnSpc>
              <a:buFont typeface="Wingdings" pitchFamily="2" charset="2"/>
              <a:buChar char="l"/>
            </a:pPr>
            <a:r>
              <a:rPr lang="en-US" altLang="zh-CN" sz="2000" dirty="0" smtClean="0"/>
              <a:t>  </a:t>
            </a:r>
            <a:r>
              <a:rPr lang="zh-CN" altLang="en-US" sz="2000" dirty="0" smtClean="0"/>
              <a:t>分发</a:t>
            </a:r>
            <a:r>
              <a:rPr lang="zh-CN" altLang="en-US" sz="2000" dirty="0"/>
              <a:t>策略  </a:t>
            </a:r>
            <a:r>
              <a:rPr lang="en-US" altLang="zh-CN" sz="2000" dirty="0"/>
              <a:t>Stream </a:t>
            </a:r>
            <a:r>
              <a:rPr lang="en-US" altLang="zh-CN" sz="2000" dirty="0" smtClean="0"/>
              <a:t>Grouping</a:t>
            </a:r>
          </a:p>
          <a:p>
            <a:pPr lvl="2">
              <a:lnSpc>
                <a:spcPct val="150000"/>
              </a:lnSpc>
              <a:buFont typeface="Wingdings" pitchFamily="2" charset="2"/>
              <a:buChar char="l"/>
            </a:pPr>
            <a:r>
              <a:rPr lang="en-US" altLang="zh-CN" sz="2000" dirty="0" smtClean="0"/>
              <a:t>  </a:t>
            </a:r>
            <a:r>
              <a:rPr lang="zh-CN" altLang="en-US" sz="2000" dirty="0" smtClean="0"/>
              <a:t>逻辑</a:t>
            </a:r>
            <a:r>
              <a:rPr lang="zh-CN" altLang="en-US" sz="2000" dirty="0"/>
              <a:t>视图  </a:t>
            </a:r>
            <a:r>
              <a:rPr lang="en-US" altLang="zh-CN" sz="2000" dirty="0"/>
              <a:t>Topology</a:t>
            </a:r>
          </a:p>
        </p:txBody>
      </p:sp>
    </p:spTree>
    <p:extLst>
      <p:ext uri="{BB962C8B-B14F-4D97-AF65-F5344CB8AC3E}">
        <p14:creationId xmlns:p14="http://schemas.microsoft.com/office/powerpoint/2010/main" xmlns="" val="32396457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8" name="文本框 7"/>
          <p:cNvSpPr txBox="1"/>
          <p:nvPr/>
        </p:nvSpPr>
        <p:spPr>
          <a:xfrm>
            <a:off x="914400" y="1371600"/>
            <a:ext cx="7391400" cy="1985159"/>
          </a:xfrm>
          <a:prstGeom prst="rect">
            <a:avLst/>
          </a:prstGeom>
          <a:noFill/>
        </p:spPr>
        <p:txBody>
          <a:bodyPr wrap="square" rtlCol="0">
            <a:spAutoFit/>
          </a:bodyPr>
          <a:lstStyle/>
          <a:p>
            <a:r>
              <a:rPr lang="zh-CN" altLang="en-US" sz="2800" dirty="0"/>
              <a:t>多元组</a:t>
            </a:r>
            <a:r>
              <a:rPr lang="en-US" altLang="zh-CN" sz="2800" dirty="0" smtClean="0"/>
              <a:t>Tuple</a:t>
            </a:r>
          </a:p>
          <a:p>
            <a:pPr>
              <a:spcBef>
                <a:spcPts val="600"/>
              </a:spcBef>
            </a:pPr>
            <a:r>
              <a:rPr lang="en-US" altLang="zh-CN" dirty="0"/>
              <a:t> </a:t>
            </a:r>
            <a:r>
              <a:rPr lang="en-US" altLang="zh-CN" dirty="0" smtClean="0"/>
              <a:t>       Tuple</a:t>
            </a:r>
            <a:r>
              <a:rPr lang="zh-CN" altLang="en-US" dirty="0"/>
              <a:t>是由一组各种类型的值域组成的</a:t>
            </a:r>
            <a:r>
              <a:rPr lang="zh-CN" altLang="en-US" dirty="0">
                <a:solidFill>
                  <a:srgbClr val="FF0000"/>
                </a:solidFill>
              </a:rPr>
              <a:t>多元组</a:t>
            </a:r>
            <a:r>
              <a:rPr lang="zh-CN" altLang="en-US" dirty="0"/>
              <a:t>，所有的基本类型、字符串以及字节数组都作为</a:t>
            </a:r>
            <a:r>
              <a:rPr lang="en-US" altLang="zh-CN" dirty="0"/>
              <a:t>Tuple</a:t>
            </a:r>
            <a:r>
              <a:rPr lang="zh-CN" altLang="en-US" dirty="0"/>
              <a:t>的值域类型，也可以使用用户自己定义的类型，它是</a:t>
            </a:r>
            <a:r>
              <a:rPr lang="en-US" altLang="zh-CN" dirty="0"/>
              <a:t>Storm</a:t>
            </a:r>
            <a:r>
              <a:rPr lang="zh-CN" altLang="en-US" dirty="0"/>
              <a:t>的基本数据单</a:t>
            </a:r>
            <a:r>
              <a:rPr lang="zh-CN" altLang="en-US" dirty="0" smtClean="0"/>
              <a:t>元</a:t>
            </a:r>
            <a:r>
              <a:rPr lang="zh-CN" altLang="en-US" dirty="0"/>
              <a:t>，如图</a:t>
            </a:r>
            <a:r>
              <a:rPr lang="en-US" altLang="zh-CN" dirty="0"/>
              <a:t>15-18</a:t>
            </a:r>
            <a:r>
              <a:rPr lang="zh-CN" altLang="en-US" dirty="0"/>
              <a:t>所示。</a:t>
            </a:r>
          </a:p>
          <a:p>
            <a:endParaRPr lang="en-US" altLang="zh-CN" dirty="0" smtClean="0"/>
          </a:p>
          <a:p>
            <a:endParaRPr lang="en-US" altLang="zh-CN" dirty="0" smtClean="0"/>
          </a:p>
        </p:txBody>
      </p:sp>
      <p:pic>
        <p:nvPicPr>
          <p:cNvPr id="2" name="图片 1"/>
          <p:cNvPicPr>
            <a:picLocks noChangeAspect="1"/>
          </p:cNvPicPr>
          <p:nvPr/>
        </p:nvPicPr>
        <p:blipFill>
          <a:blip r:embed="rId4" cstate="print"/>
          <a:stretch>
            <a:fillRect/>
          </a:stretch>
        </p:blipFill>
        <p:spPr>
          <a:xfrm>
            <a:off x="2209800" y="2971800"/>
            <a:ext cx="4976810" cy="381000"/>
          </a:xfrm>
          <a:prstGeom prst="rect">
            <a:avLst/>
          </a:prstGeom>
        </p:spPr>
      </p:pic>
      <p:sp>
        <p:nvSpPr>
          <p:cNvPr id="3" name="矩形 2"/>
          <p:cNvSpPr/>
          <p:nvPr/>
        </p:nvSpPr>
        <p:spPr>
          <a:xfrm>
            <a:off x="3962400" y="3352800"/>
            <a:ext cx="1214820" cy="369332"/>
          </a:xfrm>
          <a:prstGeom prst="rect">
            <a:avLst/>
          </a:prstGeom>
        </p:spPr>
        <p:txBody>
          <a:bodyPr wrap="none">
            <a:spAutoFit/>
          </a:bodyPr>
          <a:lstStyle/>
          <a:p>
            <a:r>
              <a:rPr lang="en-US" altLang="zh-CN" dirty="0" err="1" smtClean="0"/>
              <a:t>Tuple</a:t>
            </a:r>
            <a:r>
              <a:rPr lang="zh-CN" altLang="en-US" dirty="0"/>
              <a:t>格式</a:t>
            </a:r>
          </a:p>
        </p:txBody>
      </p:sp>
      <p:sp>
        <p:nvSpPr>
          <p:cNvPr id="4" name="文本框 3"/>
          <p:cNvSpPr txBox="1"/>
          <p:nvPr/>
        </p:nvSpPr>
        <p:spPr>
          <a:xfrm>
            <a:off x="990600" y="3810000"/>
            <a:ext cx="7565366" cy="1154162"/>
          </a:xfrm>
          <a:prstGeom prst="rect">
            <a:avLst/>
          </a:prstGeom>
          <a:noFill/>
        </p:spPr>
        <p:txBody>
          <a:bodyPr wrap="square" rtlCol="0">
            <a:spAutoFit/>
          </a:bodyPr>
          <a:lstStyle/>
          <a:p>
            <a:r>
              <a:rPr lang="zh-CN" altLang="en-US" sz="2800" dirty="0"/>
              <a:t>数据流</a:t>
            </a:r>
            <a:r>
              <a:rPr lang="en-US" altLang="zh-CN" sz="2800" dirty="0"/>
              <a:t>Stream</a:t>
            </a:r>
          </a:p>
          <a:p>
            <a:pPr>
              <a:spcBef>
                <a:spcPts val="600"/>
              </a:spcBef>
            </a:pPr>
            <a:r>
              <a:rPr lang="en-US" altLang="zh-CN" dirty="0"/>
              <a:t> </a:t>
            </a:r>
            <a:r>
              <a:rPr lang="en-US" altLang="zh-CN" dirty="0" smtClean="0"/>
              <a:t>      Stream</a:t>
            </a:r>
            <a:r>
              <a:rPr lang="zh-CN" altLang="en-US" dirty="0"/>
              <a:t>是一个不间断的无界的</a:t>
            </a:r>
            <a:r>
              <a:rPr lang="zh-CN" altLang="en-US" dirty="0">
                <a:solidFill>
                  <a:srgbClr val="FF0000"/>
                </a:solidFill>
              </a:rPr>
              <a:t>连续</a:t>
            </a:r>
            <a:r>
              <a:rPr lang="en-US" altLang="zh-CN" dirty="0" err="1">
                <a:solidFill>
                  <a:srgbClr val="FF0000"/>
                </a:solidFill>
              </a:rPr>
              <a:t>Tuple</a:t>
            </a:r>
            <a:r>
              <a:rPr lang="zh-CN" altLang="en-US" dirty="0">
                <a:solidFill>
                  <a:srgbClr val="FF0000"/>
                </a:solidFill>
              </a:rPr>
              <a:t>序列</a:t>
            </a:r>
            <a:r>
              <a:rPr lang="zh-CN" altLang="en-US" dirty="0"/>
              <a:t>，是</a:t>
            </a:r>
            <a:r>
              <a:rPr lang="en-US" altLang="zh-CN" dirty="0"/>
              <a:t>Storm</a:t>
            </a:r>
            <a:r>
              <a:rPr lang="zh-CN" altLang="en-US" dirty="0"/>
              <a:t>对流数据的抽象，如图</a:t>
            </a:r>
            <a:r>
              <a:rPr lang="en-US" altLang="zh-CN" dirty="0"/>
              <a:t>15-19</a:t>
            </a:r>
            <a:r>
              <a:rPr lang="zh-CN" altLang="en-US" dirty="0"/>
              <a:t>所示。</a:t>
            </a:r>
          </a:p>
        </p:txBody>
      </p:sp>
      <p:pic>
        <p:nvPicPr>
          <p:cNvPr id="5" name="图片 4"/>
          <p:cNvPicPr>
            <a:picLocks noChangeAspect="1"/>
          </p:cNvPicPr>
          <p:nvPr/>
        </p:nvPicPr>
        <p:blipFill>
          <a:blip r:embed="rId5" cstate="print"/>
          <a:stretch>
            <a:fillRect/>
          </a:stretch>
        </p:blipFill>
        <p:spPr>
          <a:xfrm>
            <a:off x="2209800" y="5029200"/>
            <a:ext cx="5756031" cy="609600"/>
          </a:xfrm>
          <a:prstGeom prst="rect">
            <a:avLst/>
          </a:prstGeom>
        </p:spPr>
      </p:pic>
      <p:sp>
        <p:nvSpPr>
          <p:cNvPr id="7" name="矩形 6"/>
          <p:cNvSpPr/>
          <p:nvPr/>
        </p:nvSpPr>
        <p:spPr>
          <a:xfrm>
            <a:off x="3962400" y="5715000"/>
            <a:ext cx="1390124" cy="369332"/>
          </a:xfrm>
          <a:prstGeom prst="rect">
            <a:avLst/>
          </a:prstGeom>
        </p:spPr>
        <p:txBody>
          <a:bodyPr wrap="none">
            <a:spAutoFit/>
          </a:bodyPr>
          <a:lstStyle/>
          <a:p>
            <a:r>
              <a:rPr lang="en-US" altLang="zh-CN" dirty="0" smtClean="0"/>
              <a:t>Stream</a:t>
            </a:r>
            <a:r>
              <a:rPr lang="zh-CN" altLang="en-US" dirty="0"/>
              <a:t>组成</a:t>
            </a:r>
          </a:p>
        </p:txBody>
      </p:sp>
    </p:spTree>
    <p:extLst>
      <p:ext uri="{BB962C8B-B14F-4D97-AF65-F5344CB8AC3E}">
        <p14:creationId xmlns:p14="http://schemas.microsoft.com/office/powerpoint/2010/main" xmlns="" val="19960623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8" name="文本框 7"/>
          <p:cNvSpPr txBox="1"/>
          <p:nvPr/>
        </p:nvSpPr>
        <p:spPr>
          <a:xfrm>
            <a:off x="685800" y="1143000"/>
            <a:ext cx="7467600" cy="1431161"/>
          </a:xfrm>
          <a:prstGeom prst="rect">
            <a:avLst/>
          </a:prstGeom>
          <a:noFill/>
        </p:spPr>
        <p:txBody>
          <a:bodyPr wrap="square" rtlCol="0">
            <a:spAutoFit/>
          </a:bodyPr>
          <a:lstStyle/>
          <a:p>
            <a:r>
              <a:rPr lang="zh-CN" altLang="en-US" sz="2800" dirty="0" smtClean="0"/>
              <a:t>数</a:t>
            </a:r>
            <a:r>
              <a:rPr lang="zh-CN" altLang="en-US" sz="2800" dirty="0"/>
              <a:t>据源</a:t>
            </a:r>
            <a:r>
              <a:rPr lang="en-US" altLang="zh-CN" sz="2800" dirty="0"/>
              <a:t>Spout</a:t>
            </a:r>
          </a:p>
          <a:p>
            <a:pPr>
              <a:spcBef>
                <a:spcPts val="600"/>
              </a:spcBef>
            </a:pPr>
            <a:r>
              <a:rPr lang="en-US" altLang="zh-CN" dirty="0" smtClean="0"/>
              <a:t>       Storm</a:t>
            </a:r>
            <a:r>
              <a:rPr lang="zh-CN" altLang="en-US" dirty="0"/>
              <a:t>认为每个</a:t>
            </a:r>
            <a:r>
              <a:rPr lang="en-US" altLang="zh-CN" dirty="0"/>
              <a:t>Stream</a:t>
            </a:r>
            <a:r>
              <a:rPr lang="zh-CN" altLang="en-US" dirty="0"/>
              <a:t>都有一个源头，它将这个源头抽象为</a:t>
            </a:r>
            <a:r>
              <a:rPr lang="en-US" altLang="zh-CN" dirty="0" smtClean="0"/>
              <a:t>Spout</a:t>
            </a:r>
            <a:r>
              <a:rPr lang="zh-CN" altLang="en-US" dirty="0" smtClean="0"/>
              <a:t>，它负责</a:t>
            </a:r>
            <a:r>
              <a:rPr lang="zh-CN" altLang="en-US" dirty="0">
                <a:solidFill>
                  <a:srgbClr val="FF0000"/>
                </a:solidFill>
              </a:rPr>
              <a:t>将外部输入数据流转换成</a:t>
            </a:r>
            <a:r>
              <a:rPr lang="en-US" altLang="zh-CN" dirty="0" err="1">
                <a:solidFill>
                  <a:srgbClr val="FF0000"/>
                </a:solidFill>
              </a:rPr>
              <a:t>Tuple</a:t>
            </a:r>
            <a:r>
              <a:rPr lang="zh-CN" altLang="en-US" dirty="0" smtClean="0">
                <a:solidFill>
                  <a:srgbClr val="FF0000"/>
                </a:solidFill>
              </a:rPr>
              <a:t>序列</a:t>
            </a:r>
            <a:r>
              <a:rPr lang="zh-CN" altLang="en-US" dirty="0" smtClean="0"/>
              <a:t>。</a:t>
            </a:r>
            <a:endParaRPr lang="zh-CN" altLang="en-US" dirty="0"/>
          </a:p>
          <a:p>
            <a:endParaRPr lang="en-US" altLang="zh-CN" dirty="0" smtClean="0"/>
          </a:p>
        </p:txBody>
      </p:sp>
      <p:pic>
        <p:nvPicPr>
          <p:cNvPr id="5" name="图片 4"/>
          <p:cNvPicPr>
            <a:picLocks noChangeAspect="1"/>
          </p:cNvPicPr>
          <p:nvPr/>
        </p:nvPicPr>
        <p:blipFill>
          <a:blip r:embed="rId4" cstate="print"/>
          <a:stretch>
            <a:fillRect/>
          </a:stretch>
        </p:blipFill>
        <p:spPr>
          <a:xfrm>
            <a:off x="2895600" y="2362200"/>
            <a:ext cx="4038600" cy="1409290"/>
          </a:xfrm>
          <a:prstGeom prst="rect">
            <a:avLst/>
          </a:prstGeom>
        </p:spPr>
      </p:pic>
      <p:sp>
        <p:nvSpPr>
          <p:cNvPr id="7" name="矩形 6"/>
          <p:cNvSpPr/>
          <p:nvPr/>
        </p:nvSpPr>
        <p:spPr>
          <a:xfrm>
            <a:off x="1219200" y="3048000"/>
            <a:ext cx="1479892" cy="369332"/>
          </a:xfrm>
          <a:prstGeom prst="rect">
            <a:avLst/>
          </a:prstGeom>
        </p:spPr>
        <p:txBody>
          <a:bodyPr wrap="none">
            <a:spAutoFit/>
          </a:bodyPr>
          <a:lstStyle/>
          <a:p>
            <a:r>
              <a:rPr lang="zh-CN" altLang="en-US" dirty="0" smtClean="0"/>
              <a:t>数据源</a:t>
            </a:r>
            <a:r>
              <a:rPr lang="en-US" altLang="zh-CN" dirty="0"/>
              <a:t>Spout</a:t>
            </a:r>
            <a:endParaRPr lang="zh-CN" altLang="en-US" dirty="0"/>
          </a:p>
        </p:txBody>
      </p:sp>
      <p:sp>
        <p:nvSpPr>
          <p:cNvPr id="9" name="矩形 8"/>
          <p:cNvSpPr/>
          <p:nvPr/>
        </p:nvSpPr>
        <p:spPr>
          <a:xfrm>
            <a:off x="838200" y="3962400"/>
            <a:ext cx="7239000" cy="1431161"/>
          </a:xfrm>
          <a:prstGeom prst="rect">
            <a:avLst/>
          </a:prstGeom>
        </p:spPr>
        <p:txBody>
          <a:bodyPr wrap="square">
            <a:spAutoFit/>
          </a:bodyPr>
          <a:lstStyle/>
          <a:p>
            <a:r>
              <a:rPr lang="zh-CN" altLang="en-US" sz="2800" dirty="0"/>
              <a:t>处理单元</a:t>
            </a:r>
            <a:r>
              <a:rPr lang="en-US" altLang="zh-CN" sz="2800" dirty="0"/>
              <a:t>Bolt</a:t>
            </a:r>
          </a:p>
          <a:p>
            <a:pPr>
              <a:spcBef>
                <a:spcPts val="600"/>
              </a:spcBef>
            </a:pPr>
            <a:r>
              <a:rPr lang="en-US" altLang="zh-CN" dirty="0"/>
              <a:t> </a:t>
            </a:r>
            <a:r>
              <a:rPr lang="en-US" altLang="zh-CN" dirty="0" smtClean="0"/>
              <a:t>     Storm</a:t>
            </a:r>
            <a:r>
              <a:rPr lang="zh-CN" altLang="en-US" dirty="0" smtClean="0"/>
              <a:t>的</a:t>
            </a:r>
            <a:r>
              <a:rPr lang="zh-CN" altLang="en-US" dirty="0" smtClean="0">
                <a:solidFill>
                  <a:srgbClr val="FF0000"/>
                </a:solidFill>
              </a:rPr>
              <a:t>处理单元</a:t>
            </a:r>
            <a:r>
              <a:rPr lang="zh-CN" altLang="en-US" dirty="0"/>
              <a:t>，</a:t>
            </a:r>
            <a:r>
              <a:rPr lang="en-US" altLang="zh-CN" dirty="0"/>
              <a:t>Bolt</a:t>
            </a:r>
            <a:r>
              <a:rPr lang="zh-CN" altLang="en-US" dirty="0"/>
              <a:t>将所有的消息处理逻辑都封装在执行程序里面，可执行过滤、聚合、查询数据库等操作，它接收输入的</a:t>
            </a:r>
            <a:r>
              <a:rPr lang="en-US" altLang="zh-CN" dirty="0"/>
              <a:t>Tuple</a:t>
            </a:r>
            <a:r>
              <a:rPr lang="zh-CN" altLang="en-US" dirty="0"/>
              <a:t>流并产生输出的新</a:t>
            </a:r>
            <a:r>
              <a:rPr lang="en-US" altLang="zh-CN" dirty="0" err="1"/>
              <a:t>Tuple</a:t>
            </a:r>
            <a:r>
              <a:rPr lang="zh-CN" altLang="en-US" dirty="0" smtClean="0"/>
              <a:t>流。</a:t>
            </a:r>
            <a:endParaRPr lang="zh-CN" altLang="en-US" dirty="0"/>
          </a:p>
        </p:txBody>
      </p:sp>
      <p:pic>
        <p:nvPicPr>
          <p:cNvPr id="10" name="图片 9"/>
          <p:cNvPicPr>
            <a:picLocks noChangeAspect="1"/>
          </p:cNvPicPr>
          <p:nvPr/>
        </p:nvPicPr>
        <p:blipFill>
          <a:blip r:embed="rId5" cstate="print"/>
          <a:stretch>
            <a:fillRect/>
          </a:stretch>
        </p:blipFill>
        <p:spPr>
          <a:xfrm>
            <a:off x="2895600" y="5410200"/>
            <a:ext cx="5257800" cy="1292669"/>
          </a:xfrm>
          <a:prstGeom prst="rect">
            <a:avLst/>
          </a:prstGeom>
        </p:spPr>
      </p:pic>
      <p:sp>
        <p:nvSpPr>
          <p:cNvPr id="15" name="矩形 14"/>
          <p:cNvSpPr/>
          <p:nvPr/>
        </p:nvSpPr>
        <p:spPr>
          <a:xfrm>
            <a:off x="1295400" y="5715000"/>
            <a:ext cx="1569660" cy="369332"/>
          </a:xfrm>
          <a:prstGeom prst="rect">
            <a:avLst/>
          </a:prstGeom>
        </p:spPr>
        <p:txBody>
          <a:bodyPr wrap="none">
            <a:spAutoFit/>
          </a:bodyPr>
          <a:lstStyle/>
          <a:p>
            <a:r>
              <a:rPr lang="zh-CN" altLang="en-US" dirty="0" smtClean="0"/>
              <a:t>处理单元</a:t>
            </a:r>
            <a:r>
              <a:rPr lang="en-US" altLang="zh-CN" dirty="0"/>
              <a:t>Bolt </a:t>
            </a:r>
            <a:endParaRPr lang="zh-CN" altLang="en-US" dirty="0"/>
          </a:p>
        </p:txBody>
      </p:sp>
    </p:spTree>
    <p:extLst>
      <p:ext uri="{BB962C8B-B14F-4D97-AF65-F5344CB8AC3E}">
        <p14:creationId xmlns:p14="http://schemas.microsoft.com/office/powerpoint/2010/main" xmlns="" val="27787574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矩形 2"/>
          <p:cNvSpPr/>
          <p:nvPr/>
        </p:nvSpPr>
        <p:spPr>
          <a:xfrm>
            <a:off x="685800" y="1295400"/>
            <a:ext cx="8001000" cy="907941"/>
          </a:xfrm>
          <a:prstGeom prst="rect">
            <a:avLst/>
          </a:prstGeom>
        </p:spPr>
        <p:txBody>
          <a:bodyPr wrap="square">
            <a:spAutoFit/>
          </a:bodyPr>
          <a:lstStyle/>
          <a:p>
            <a:r>
              <a:rPr lang="zh-CN" altLang="en-US" sz="2800" dirty="0"/>
              <a:t>消息分发</a:t>
            </a:r>
            <a:r>
              <a:rPr lang="zh-CN" altLang="en-US" sz="2800" dirty="0" smtClean="0"/>
              <a:t>策略 </a:t>
            </a:r>
            <a:r>
              <a:rPr lang="en-US" altLang="zh-CN" sz="2800" dirty="0" smtClean="0"/>
              <a:t>Stream </a:t>
            </a:r>
            <a:r>
              <a:rPr lang="en-US" altLang="zh-CN" sz="2800" dirty="0"/>
              <a:t>Grouping</a:t>
            </a:r>
          </a:p>
          <a:p>
            <a:pPr>
              <a:spcBef>
                <a:spcPts val="600"/>
              </a:spcBef>
            </a:pPr>
            <a:r>
              <a:rPr lang="en-US" altLang="zh-CN" dirty="0" smtClean="0"/>
              <a:t>        </a:t>
            </a:r>
            <a:r>
              <a:rPr lang="en-US" altLang="zh-CN" sz="2000" dirty="0" smtClean="0"/>
              <a:t>Tuple</a:t>
            </a:r>
            <a:r>
              <a:rPr lang="zh-CN" altLang="en-US" sz="2000" dirty="0"/>
              <a:t>序列从上游</a:t>
            </a:r>
            <a:r>
              <a:rPr lang="en-US" altLang="zh-CN" sz="2000" dirty="0"/>
              <a:t>Bolt</a:t>
            </a:r>
            <a:r>
              <a:rPr lang="zh-CN" altLang="en-US" sz="2000" dirty="0" smtClean="0"/>
              <a:t>到下游</a:t>
            </a:r>
            <a:r>
              <a:rPr lang="en-US" altLang="zh-CN" sz="2000" dirty="0"/>
              <a:t>Bolt</a:t>
            </a:r>
            <a:r>
              <a:rPr lang="zh-CN" altLang="en-US" sz="2000" dirty="0"/>
              <a:t>其多个并发</a:t>
            </a:r>
            <a:r>
              <a:rPr lang="en-US" altLang="zh-CN" sz="2000" dirty="0"/>
              <a:t>Task</a:t>
            </a:r>
            <a:r>
              <a:rPr lang="zh-CN" altLang="en-US" sz="2000" dirty="0"/>
              <a:t>的</a:t>
            </a:r>
            <a:r>
              <a:rPr lang="zh-CN" altLang="en-US" sz="2000" dirty="0">
                <a:solidFill>
                  <a:srgbClr val="FF0000"/>
                </a:solidFill>
              </a:rPr>
              <a:t>分组分发</a:t>
            </a:r>
            <a:r>
              <a:rPr lang="zh-CN" altLang="en-US" sz="2000" dirty="0" smtClean="0">
                <a:solidFill>
                  <a:srgbClr val="FF0000"/>
                </a:solidFill>
              </a:rPr>
              <a:t>方式</a:t>
            </a:r>
            <a:r>
              <a:rPr lang="zh-CN" altLang="en-US" sz="2000" dirty="0" smtClean="0"/>
              <a:t>。</a:t>
            </a:r>
            <a:endParaRPr lang="zh-CN" altLang="en-US" sz="2000" dirty="0"/>
          </a:p>
        </p:txBody>
      </p:sp>
      <p:pic>
        <p:nvPicPr>
          <p:cNvPr id="4" name="图片 3"/>
          <p:cNvPicPr>
            <a:picLocks noChangeAspect="1"/>
          </p:cNvPicPr>
          <p:nvPr/>
        </p:nvPicPr>
        <p:blipFill>
          <a:blip r:embed="rId4" cstate="print"/>
          <a:stretch>
            <a:fillRect/>
          </a:stretch>
        </p:blipFill>
        <p:spPr>
          <a:xfrm>
            <a:off x="4648200" y="2514600"/>
            <a:ext cx="4114800" cy="3544716"/>
          </a:xfrm>
          <a:prstGeom prst="rect">
            <a:avLst/>
          </a:prstGeom>
        </p:spPr>
      </p:pic>
      <p:sp>
        <p:nvSpPr>
          <p:cNvPr id="10" name="文本框 9"/>
          <p:cNvSpPr txBox="1"/>
          <p:nvPr/>
        </p:nvSpPr>
        <p:spPr>
          <a:xfrm>
            <a:off x="457200" y="2514600"/>
            <a:ext cx="3962400" cy="2862322"/>
          </a:xfrm>
          <a:prstGeom prst="rect">
            <a:avLst/>
          </a:prstGeom>
          <a:noFill/>
        </p:spPr>
        <p:txBody>
          <a:bodyPr wrap="square" rtlCol="0">
            <a:spAutoFit/>
          </a:bodyPr>
          <a:lstStyle/>
          <a:p>
            <a:pPr>
              <a:lnSpc>
                <a:spcPct val="150000"/>
              </a:lnSpc>
              <a:buFont typeface="Wingdings" pitchFamily="2" charset="2"/>
              <a:buChar char="l"/>
            </a:pPr>
            <a:r>
              <a:rPr lang="en-US" altLang="zh-CN" sz="2000" dirty="0"/>
              <a:t> </a:t>
            </a:r>
            <a:r>
              <a:rPr lang="en-US" altLang="zh-CN" sz="2000" dirty="0" smtClean="0"/>
              <a:t> Shuffle </a:t>
            </a:r>
            <a:r>
              <a:rPr lang="en-US" altLang="zh-CN" sz="2000" dirty="0"/>
              <a:t>Grouping: </a:t>
            </a:r>
            <a:r>
              <a:rPr lang="zh-CN" altLang="en-US" sz="2000" dirty="0"/>
              <a:t>随机</a:t>
            </a:r>
            <a:r>
              <a:rPr lang="zh-CN" altLang="en-US" sz="2000" dirty="0" smtClean="0"/>
              <a:t>分组</a:t>
            </a:r>
            <a:endParaRPr lang="en-US" altLang="zh-CN" sz="2000" dirty="0" smtClean="0"/>
          </a:p>
          <a:p>
            <a:pPr>
              <a:lnSpc>
                <a:spcPct val="150000"/>
              </a:lnSpc>
              <a:buFont typeface="Wingdings" pitchFamily="2" charset="2"/>
              <a:buChar char="l"/>
            </a:pPr>
            <a:r>
              <a:rPr lang="en-US" altLang="zh-CN" sz="2000" dirty="0" smtClean="0"/>
              <a:t>  Fields </a:t>
            </a:r>
            <a:r>
              <a:rPr lang="en-US" altLang="zh-CN" sz="2000" dirty="0"/>
              <a:t>Grouping</a:t>
            </a:r>
            <a:r>
              <a:rPr lang="zh-CN" altLang="en-US" sz="2000" dirty="0"/>
              <a:t>：按字段</a:t>
            </a:r>
            <a:r>
              <a:rPr lang="zh-CN" altLang="en-US" sz="2000" dirty="0" smtClean="0"/>
              <a:t>分组</a:t>
            </a:r>
            <a:endParaRPr lang="en-US" altLang="zh-CN" sz="2000" dirty="0" smtClean="0"/>
          </a:p>
          <a:p>
            <a:pPr>
              <a:lnSpc>
                <a:spcPct val="150000"/>
              </a:lnSpc>
              <a:buFont typeface="Wingdings" pitchFamily="2" charset="2"/>
              <a:buChar char="l"/>
            </a:pPr>
            <a:r>
              <a:rPr lang="en-US" altLang="zh-CN" sz="2000" dirty="0" smtClean="0"/>
              <a:t>  All </a:t>
            </a:r>
            <a:r>
              <a:rPr lang="en-US" altLang="zh-CN" sz="2000" dirty="0"/>
              <a:t>Grouping</a:t>
            </a:r>
            <a:r>
              <a:rPr lang="zh-CN" altLang="en-US" sz="2000" dirty="0"/>
              <a:t>：广播</a:t>
            </a:r>
            <a:r>
              <a:rPr lang="zh-CN" altLang="en-US" sz="2000" dirty="0" smtClean="0"/>
              <a:t>发送</a:t>
            </a:r>
            <a:endParaRPr lang="en-US" altLang="zh-CN" sz="2000" dirty="0" smtClean="0"/>
          </a:p>
          <a:p>
            <a:pPr>
              <a:lnSpc>
                <a:spcPct val="150000"/>
              </a:lnSpc>
              <a:buFont typeface="Wingdings" pitchFamily="2" charset="2"/>
              <a:buChar char="l"/>
            </a:pPr>
            <a:r>
              <a:rPr lang="en-US" altLang="zh-CN" sz="2000" dirty="0" smtClean="0"/>
              <a:t>  Global </a:t>
            </a:r>
            <a:r>
              <a:rPr lang="en-US" altLang="zh-CN" sz="2000" dirty="0"/>
              <a:t>Grouping: </a:t>
            </a:r>
            <a:r>
              <a:rPr lang="zh-CN" altLang="en-US" sz="2000" dirty="0"/>
              <a:t>全局</a:t>
            </a:r>
            <a:r>
              <a:rPr lang="zh-CN" altLang="en-US" sz="2000" dirty="0" smtClean="0"/>
              <a:t>分组</a:t>
            </a:r>
            <a:endParaRPr lang="en-US" altLang="zh-CN" sz="2000" dirty="0" smtClean="0"/>
          </a:p>
          <a:p>
            <a:pPr>
              <a:lnSpc>
                <a:spcPct val="150000"/>
              </a:lnSpc>
              <a:buFont typeface="Wingdings" pitchFamily="2" charset="2"/>
              <a:buChar char="l"/>
            </a:pPr>
            <a:r>
              <a:rPr lang="en-US" altLang="zh-CN" sz="2000" dirty="0" smtClean="0"/>
              <a:t>  Non-Grouping</a:t>
            </a:r>
            <a:r>
              <a:rPr lang="en-US" altLang="zh-CN" sz="2000" dirty="0"/>
              <a:t>: </a:t>
            </a:r>
            <a:r>
              <a:rPr lang="zh-CN" altLang="en-US" sz="2000" dirty="0"/>
              <a:t>不</a:t>
            </a:r>
            <a:r>
              <a:rPr lang="zh-CN" altLang="en-US" sz="2000" dirty="0" smtClean="0"/>
              <a:t>分组</a:t>
            </a:r>
            <a:endParaRPr lang="en-US" altLang="zh-CN" sz="2000" dirty="0" smtClean="0"/>
          </a:p>
          <a:p>
            <a:pPr>
              <a:lnSpc>
                <a:spcPct val="150000"/>
              </a:lnSpc>
              <a:buFont typeface="Wingdings" pitchFamily="2" charset="2"/>
              <a:buChar char="l"/>
            </a:pPr>
            <a:r>
              <a:rPr lang="en-US" altLang="zh-CN" sz="2000" dirty="0" smtClean="0"/>
              <a:t>  Direct </a:t>
            </a:r>
            <a:r>
              <a:rPr lang="en-US" altLang="zh-CN" sz="2000" dirty="0"/>
              <a:t>Grouping: </a:t>
            </a:r>
            <a:r>
              <a:rPr lang="zh-CN" altLang="en-US" sz="2000" dirty="0"/>
              <a:t>直接</a:t>
            </a:r>
            <a:r>
              <a:rPr lang="zh-CN" altLang="en-US" sz="2000" dirty="0" smtClean="0"/>
              <a:t>分组</a:t>
            </a:r>
            <a:endParaRPr lang="zh-CN" altLang="en-US" sz="2000" dirty="0"/>
          </a:p>
        </p:txBody>
      </p:sp>
      <p:sp>
        <p:nvSpPr>
          <p:cNvPr id="12" name="矩形 11"/>
          <p:cNvSpPr/>
          <p:nvPr/>
        </p:nvSpPr>
        <p:spPr>
          <a:xfrm>
            <a:off x="4953000" y="6096000"/>
            <a:ext cx="2864887" cy="369332"/>
          </a:xfrm>
          <a:prstGeom prst="rect">
            <a:avLst/>
          </a:prstGeom>
        </p:spPr>
        <p:txBody>
          <a:bodyPr wrap="none">
            <a:spAutoFit/>
          </a:bodyPr>
          <a:lstStyle/>
          <a:p>
            <a:r>
              <a:rPr lang="zh-CN" altLang="en-US" dirty="0" smtClean="0"/>
              <a:t>分发</a:t>
            </a:r>
            <a:r>
              <a:rPr lang="zh-CN" altLang="en-US" dirty="0"/>
              <a:t>策略</a:t>
            </a:r>
            <a:r>
              <a:rPr lang="en-US" altLang="zh-CN" dirty="0"/>
              <a:t>Stream Grouping</a:t>
            </a:r>
            <a:endParaRPr lang="zh-CN" altLang="en-US" dirty="0"/>
          </a:p>
        </p:txBody>
      </p:sp>
    </p:spTree>
    <p:extLst>
      <p:ext uri="{BB962C8B-B14F-4D97-AF65-F5344CB8AC3E}">
        <p14:creationId xmlns:p14="http://schemas.microsoft.com/office/powerpoint/2010/main" xmlns="" val="31941820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8" name="文本框 7"/>
          <p:cNvSpPr txBox="1"/>
          <p:nvPr/>
        </p:nvSpPr>
        <p:spPr>
          <a:xfrm>
            <a:off x="762000" y="1219200"/>
            <a:ext cx="7772400" cy="1523494"/>
          </a:xfrm>
          <a:prstGeom prst="rect">
            <a:avLst/>
          </a:prstGeom>
          <a:noFill/>
        </p:spPr>
        <p:txBody>
          <a:bodyPr wrap="square" rtlCol="0">
            <a:spAutoFit/>
          </a:bodyPr>
          <a:lstStyle/>
          <a:p>
            <a:r>
              <a:rPr lang="zh-CN" altLang="en-US" sz="2800" dirty="0"/>
              <a:t>逻辑</a:t>
            </a:r>
            <a:r>
              <a:rPr lang="zh-CN" altLang="en-US" sz="2800" dirty="0" smtClean="0"/>
              <a:t>视图 </a:t>
            </a:r>
            <a:r>
              <a:rPr lang="en-US" altLang="zh-CN" sz="2800" dirty="0" smtClean="0"/>
              <a:t>Topology</a:t>
            </a:r>
            <a:endParaRPr lang="en-US" altLang="zh-CN" sz="2800" dirty="0"/>
          </a:p>
          <a:p>
            <a:pPr>
              <a:spcBef>
                <a:spcPts val="600"/>
              </a:spcBef>
            </a:pPr>
            <a:r>
              <a:rPr lang="en-US" altLang="zh-CN" sz="2000" dirty="0"/>
              <a:t> </a:t>
            </a:r>
            <a:r>
              <a:rPr lang="en-US" altLang="zh-CN" sz="2000" dirty="0" smtClean="0"/>
              <a:t>      Topology</a:t>
            </a:r>
            <a:r>
              <a:rPr lang="zh-CN" altLang="en-US" sz="2000" dirty="0"/>
              <a:t>是一个由</a:t>
            </a:r>
            <a:r>
              <a:rPr lang="en-US" altLang="zh-CN" sz="2000" dirty="0"/>
              <a:t>Spout</a:t>
            </a:r>
            <a:r>
              <a:rPr lang="zh-CN" altLang="en-US" sz="2000" dirty="0"/>
              <a:t>源，</a:t>
            </a:r>
            <a:r>
              <a:rPr lang="en-US" altLang="zh-CN" sz="2000" dirty="0"/>
              <a:t>Bolt</a:t>
            </a:r>
            <a:r>
              <a:rPr lang="zh-CN" altLang="en-US" sz="2000" dirty="0"/>
              <a:t>节点，</a:t>
            </a:r>
            <a:r>
              <a:rPr lang="en-US" altLang="zh-CN" sz="2000" dirty="0" err="1"/>
              <a:t>Tuple</a:t>
            </a:r>
            <a:r>
              <a:rPr lang="zh-CN" altLang="en-US" sz="2000" dirty="0"/>
              <a:t>流，</a:t>
            </a:r>
            <a:r>
              <a:rPr lang="en-US" altLang="zh-CN" sz="2000" dirty="0"/>
              <a:t>Stream Grouping</a:t>
            </a:r>
            <a:r>
              <a:rPr lang="zh-CN" altLang="en-US" sz="2000" dirty="0"/>
              <a:t>分发方式组成的一个</a:t>
            </a:r>
            <a:r>
              <a:rPr lang="zh-CN" altLang="en-US" sz="2000" dirty="0">
                <a:solidFill>
                  <a:srgbClr val="FF0000"/>
                </a:solidFill>
              </a:rPr>
              <a:t>有向图（</a:t>
            </a:r>
            <a:r>
              <a:rPr lang="en-US" altLang="zh-CN" sz="2000" dirty="0">
                <a:solidFill>
                  <a:srgbClr val="FF0000"/>
                </a:solidFill>
              </a:rPr>
              <a:t>DAG</a:t>
            </a:r>
            <a:r>
              <a:rPr lang="zh-CN" altLang="en-US" sz="2000" dirty="0">
                <a:solidFill>
                  <a:srgbClr val="FF0000"/>
                </a:solidFill>
              </a:rPr>
              <a:t>），</a:t>
            </a:r>
            <a:r>
              <a:rPr lang="zh-CN" altLang="en-US" sz="2000" dirty="0"/>
              <a:t>代表了一个</a:t>
            </a:r>
            <a:r>
              <a:rPr lang="en-US" altLang="zh-CN" sz="2000" dirty="0"/>
              <a:t>Storm</a:t>
            </a:r>
            <a:r>
              <a:rPr lang="zh-CN" altLang="en-US" sz="2000" dirty="0"/>
              <a:t>作业（</a:t>
            </a:r>
            <a:r>
              <a:rPr lang="en-US" altLang="zh-CN" sz="2000" dirty="0"/>
              <a:t>Job</a:t>
            </a:r>
            <a:r>
              <a:rPr lang="zh-CN" altLang="en-US" sz="2000" dirty="0"/>
              <a:t>）的</a:t>
            </a:r>
            <a:r>
              <a:rPr lang="zh-CN" altLang="en-US" sz="2000" dirty="0">
                <a:solidFill>
                  <a:srgbClr val="FF0000"/>
                </a:solidFill>
              </a:rPr>
              <a:t>逻辑</a:t>
            </a:r>
            <a:r>
              <a:rPr lang="zh-CN" altLang="en-US" sz="2000" dirty="0" smtClean="0">
                <a:solidFill>
                  <a:srgbClr val="FF0000"/>
                </a:solidFill>
              </a:rPr>
              <a:t>架构</a:t>
            </a:r>
            <a:r>
              <a:rPr lang="zh-CN" altLang="en-US" dirty="0" smtClean="0"/>
              <a:t>。</a:t>
            </a:r>
            <a:endParaRPr lang="en-US" altLang="zh-CN" dirty="0"/>
          </a:p>
        </p:txBody>
      </p:sp>
      <p:pic>
        <p:nvPicPr>
          <p:cNvPr id="2" name="图片 1"/>
          <p:cNvPicPr>
            <a:picLocks noChangeAspect="1"/>
          </p:cNvPicPr>
          <p:nvPr/>
        </p:nvPicPr>
        <p:blipFill>
          <a:blip r:embed="rId4" cstate="print"/>
          <a:stretch>
            <a:fillRect/>
          </a:stretch>
        </p:blipFill>
        <p:spPr>
          <a:xfrm>
            <a:off x="4038600" y="2514600"/>
            <a:ext cx="6172200" cy="3447000"/>
          </a:xfrm>
          <a:prstGeom prst="rect">
            <a:avLst/>
          </a:prstGeom>
        </p:spPr>
      </p:pic>
      <p:sp>
        <p:nvSpPr>
          <p:cNvPr id="3" name="文本框 2"/>
          <p:cNvSpPr txBox="1"/>
          <p:nvPr/>
        </p:nvSpPr>
        <p:spPr>
          <a:xfrm>
            <a:off x="762000" y="2895600"/>
            <a:ext cx="3907766" cy="3247043"/>
          </a:xfrm>
          <a:prstGeom prst="rect">
            <a:avLst/>
          </a:prstGeom>
          <a:noFill/>
        </p:spPr>
        <p:txBody>
          <a:bodyPr wrap="square" rtlCol="0">
            <a:spAutoFit/>
          </a:bodyPr>
          <a:lstStyle/>
          <a:p>
            <a:pPr>
              <a:buFont typeface="Wingdings" pitchFamily="2" charset="2"/>
              <a:buChar char="ü"/>
            </a:pPr>
            <a:r>
              <a:rPr lang="en-US" altLang="zh-CN" sz="2000" dirty="0" smtClean="0"/>
              <a:t>  Storm</a:t>
            </a:r>
            <a:r>
              <a:rPr lang="zh-CN" altLang="en-US" sz="2000" dirty="0"/>
              <a:t>对数据的</a:t>
            </a:r>
            <a:r>
              <a:rPr lang="zh-CN" altLang="en-US" sz="2000" dirty="0">
                <a:solidFill>
                  <a:srgbClr val="FF0000"/>
                </a:solidFill>
              </a:rPr>
              <a:t>处理逻辑与算法封装在</a:t>
            </a:r>
            <a:r>
              <a:rPr lang="en-US" altLang="zh-CN" sz="2000" dirty="0">
                <a:solidFill>
                  <a:srgbClr val="FF0000"/>
                </a:solidFill>
              </a:rPr>
              <a:t>Bolt</a:t>
            </a:r>
            <a:r>
              <a:rPr lang="zh-CN" altLang="en-US" sz="2000" dirty="0">
                <a:solidFill>
                  <a:srgbClr val="FF0000"/>
                </a:solidFill>
              </a:rPr>
              <a:t>里</a:t>
            </a:r>
            <a:r>
              <a:rPr lang="zh-CN" altLang="en-US" sz="2000" dirty="0"/>
              <a:t>，那么一个</a:t>
            </a:r>
            <a:r>
              <a:rPr lang="en-US" altLang="zh-CN" sz="2000" dirty="0"/>
              <a:t>Storm</a:t>
            </a:r>
            <a:r>
              <a:rPr lang="zh-CN" altLang="en-US" sz="2000" dirty="0"/>
              <a:t>作业的</a:t>
            </a:r>
            <a:r>
              <a:rPr lang="zh-CN" altLang="en-US" sz="2000" dirty="0">
                <a:solidFill>
                  <a:srgbClr val="FF0000"/>
                </a:solidFill>
              </a:rPr>
              <a:t>计算流程就封装在</a:t>
            </a:r>
            <a:r>
              <a:rPr lang="en-US" altLang="zh-CN" sz="2000" dirty="0">
                <a:solidFill>
                  <a:srgbClr val="FF0000"/>
                </a:solidFill>
              </a:rPr>
              <a:t>Topology</a:t>
            </a:r>
            <a:r>
              <a:rPr lang="zh-CN" altLang="en-US" sz="2000" dirty="0">
                <a:solidFill>
                  <a:srgbClr val="FF0000"/>
                </a:solidFill>
              </a:rPr>
              <a:t>里</a:t>
            </a:r>
            <a:r>
              <a:rPr lang="zh-CN" altLang="en-US" sz="2000" dirty="0"/>
              <a:t>。因此，一个设计好的</a:t>
            </a:r>
            <a:r>
              <a:rPr lang="en-US" altLang="zh-CN" sz="2000" dirty="0"/>
              <a:t>Topology</a:t>
            </a:r>
            <a:r>
              <a:rPr lang="zh-CN" altLang="en-US" sz="2000" dirty="0"/>
              <a:t>可以提交到</a:t>
            </a:r>
            <a:r>
              <a:rPr lang="en-US" altLang="zh-CN" sz="2000" dirty="0"/>
              <a:t>Storm</a:t>
            </a:r>
            <a:r>
              <a:rPr lang="zh-CN" altLang="en-US" sz="2000" dirty="0"/>
              <a:t>集群去</a:t>
            </a:r>
            <a:r>
              <a:rPr lang="zh-CN" altLang="en-US" sz="2000" dirty="0" smtClean="0"/>
              <a:t>执行</a:t>
            </a:r>
            <a:endParaRPr lang="en-US" altLang="zh-CN" sz="2000" dirty="0" smtClean="0"/>
          </a:p>
          <a:p>
            <a:pPr>
              <a:spcBef>
                <a:spcPts val="600"/>
              </a:spcBef>
              <a:buFont typeface="Wingdings" pitchFamily="2" charset="2"/>
              <a:buChar char="ü"/>
            </a:pPr>
            <a:r>
              <a:rPr lang="en-US" altLang="zh-CN" sz="2000" dirty="0" smtClean="0"/>
              <a:t>  Topology</a:t>
            </a:r>
            <a:r>
              <a:rPr lang="zh-CN" altLang="en-US" sz="2000" dirty="0"/>
              <a:t>只是一个</a:t>
            </a:r>
            <a:r>
              <a:rPr lang="en-US" altLang="zh-CN" sz="2000" dirty="0"/>
              <a:t>Storm</a:t>
            </a:r>
            <a:r>
              <a:rPr lang="zh-CN" altLang="en-US" sz="2000" dirty="0"/>
              <a:t>作业流程的逻辑设计，真正要实现这个逻辑设计，还需要</a:t>
            </a:r>
            <a:r>
              <a:rPr lang="en-US" altLang="zh-CN" sz="2000" dirty="0"/>
              <a:t>Storm</a:t>
            </a:r>
            <a:r>
              <a:rPr lang="zh-CN" altLang="en-US" sz="2000" dirty="0"/>
              <a:t>的</a:t>
            </a:r>
            <a:r>
              <a:rPr lang="zh-CN" altLang="en-US" sz="2000" dirty="0">
                <a:solidFill>
                  <a:srgbClr val="FF0000"/>
                </a:solidFill>
              </a:rPr>
              <a:t>系统架构或物理模型</a:t>
            </a:r>
            <a:r>
              <a:rPr lang="zh-CN" altLang="en-US" sz="2000" dirty="0"/>
              <a:t>来支撑。</a:t>
            </a:r>
          </a:p>
        </p:txBody>
      </p:sp>
    </p:spTree>
    <p:extLst>
      <p:ext uri="{BB962C8B-B14F-4D97-AF65-F5344CB8AC3E}">
        <p14:creationId xmlns:p14="http://schemas.microsoft.com/office/powerpoint/2010/main" xmlns="" val="31222910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6727166" cy="646331"/>
          </a:xfrm>
          <a:prstGeom prst="rect">
            <a:avLst/>
          </a:prstGeom>
          <a:noFill/>
          <a:ln w="9525">
            <a:noFill/>
            <a:miter lim="800000"/>
          </a:ln>
        </p:spPr>
        <p:txBody>
          <a:bodyPr wrap="square">
            <a:spAutoFit/>
          </a:bodyPr>
          <a:lstStyle/>
          <a:p>
            <a:r>
              <a:rPr lang="en-US" altLang="zh-CN" sz="3600" b="1" dirty="0" smtClean="0">
                <a:solidFill>
                  <a:srgbClr val="0823A8"/>
                </a:solidFill>
                <a:latin typeface="Calibri" panose="020F0502020204030204" pitchFamily="34" charset="0"/>
              </a:rPr>
              <a:t>3.  Storm</a:t>
            </a:r>
            <a:r>
              <a:rPr lang="zh-CN" altLang="en-US" sz="3600" b="1" dirty="0" smtClean="0">
                <a:solidFill>
                  <a:srgbClr val="0823A8"/>
                </a:solidFill>
                <a:latin typeface="Calibri" panose="020F0502020204030204" pitchFamily="34" charset="0"/>
              </a:rPr>
              <a:t>系统架构</a:t>
            </a:r>
          </a:p>
        </p:txBody>
      </p:sp>
      <p:sp>
        <p:nvSpPr>
          <p:cNvPr id="8" name="文本框 7"/>
          <p:cNvSpPr txBox="1"/>
          <p:nvPr/>
        </p:nvSpPr>
        <p:spPr>
          <a:xfrm>
            <a:off x="762000" y="1905000"/>
            <a:ext cx="3450566" cy="4278094"/>
          </a:xfrm>
          <a:prstGeom prst="rect">
            <a:avLst/>
          </a:prstGeom>
          <a:noFill/>
        </p:spPr>
        <p:txBody>
          <a:bodyPr wrap="square" rtlCol="0">
            <a:spAutoFit/>
          </a:bodyPr>
          <a:lstStyle/>
          <a:p>
            <a:pPr>
              <a:buFont typeface="Wingdings" pitchFamily="2" charset="2"/>
              <a:buChar char="l"/>
            </a:pPr>
            <a:r>
              <a:rPr lang="en-US" altLang="zh-CN" dirty="0" smtClean="0"/>
              <a:t>  Storm</a:t>
            </a:r>
            <a:r>
              <a:rPr lang="zh-CN" altLang="en-US" dirty="0"/>
              <a:t>的计算体系也采用了主从（</a:t>
            </a:r>
            <a:r>
              <a:rPr lang="en-US" altLang="zh-CN" dirty="0"/>
              <a:t>Master/Slave</a:t>
            </a:r>
            <a:r>
              <a:rPr lang="zh-CN" altLang="en-US" dirty="0"/>
              <a:t>）架构，主要有两类节点：主节点</a:t>
            </a:r>
            <a:r>
              <a:rPr lang="en-US" altLang="zh-CN" dirty="0"/>
              <a:t>Master</a:t>
            </a:r>
            <a:r>
              <a:rPr lang="zh-CN" altLang="en-US" dirty="0"/>
              <a:t>和工作节点</a:t>
            </a:r>
            <a:r>
              <a:rPr lang="en-US" altLang="zh-CN" dirty="0" smtClean="0"/>
              <a:t>Slave</a:t>
            </a:r>
          </a:p>
          <a:p>
            <a:pPr>
              <a:spcBef>
                <a:spcPts val="1200"/>
              </a:spcBef>
              <a:buFont typeface="Wingdings" pitchFamily="2" charset="2"/>
              <a:buChar char="l"/>
            </a:pPr>
            <a:r>
              <a:rPr lang="en-US" altLang="zh-CN" dirty="0" smtClean="0"/>
              <a:t>  </a:t>
            </a:r>
            <a:r>
              <a:rPr lang="zh-CN" altLang="en-US" dirty="0" smtClean="0"/>
              <a:t>主</a:t>
            </a:r>
            <a:r>
              <a:rPr lang="zh-CN" altLang="en-US" dirty="0"/>
              <a:t>节点上运行一</a:t>
            </a:r>
            <a:r>
              <a:rPr lang="zh-CN" altLang="en-US" dirty="0" smtClean="0"/>
              <a:t>个</a:t>
            </a:r>
            <a:r>
              <a:rPr lang="en-US" altLang="zh-CN" dirty="0" smtClean="0"/>
              <a:t>Nimbus</a:t>
            </a:r>
            <a:r>
              <a:rPr lang="zh-CN" altLang="en-US" dirty="0" smtClean="0"/>
              <a:t>守护</a:t>
            </a:r>
            <a:r>
              <a:rPr lang="zh-CN" altLang="en-US" dirty="0"/>
              <a:t>进程，类似于</a:t>
            </a:r>
            <a:r>
              <a:rPr lang="en-US" altLang="zh-CN" dirty="0"/>
              <a:t>Hadoop</a:t>
            </a:r>
            <a:r>
              <a:rPr lang="zh-CN" altLang="en-US" dirty="0"/>
              <a:t>的</a:t>
            </a:r>
            <a:r>
              <a:rPr lang="en-US" altLang="zh-CN" dirty="0" err="1"/>
              <a:t>JobTracker</a:t>
            </a:r>
            <a:r>
              <a:rPr lang="zh-CN" altLang="en-US" dirty="0"/>
              <a:t>，负责集群的任务分发和故障监测。</a:t>
            </a:r>
            <a:r>
              <a:rPr lang="en-US" altLang="zh-CN" dirty="0"/>
              <a:t>Nimbus</a:t>
            </a:r>
            <a:r>
              <a:rPr lang="zh-CN" altLang="en-US" dirty="0"/>
              <a:t>通过一组</a:t>
            </a:r>
            <a:r>
              <a:rPr lang="en-US" altLang="zh-CN" dirty="0"/>
              <a:t>Zookeeper</a:t>
            </a:r>
            <a:r>
              <a:rPr lang="zh-CN" altLang="en-US" dirty="0"/>
              <a:t>管理</a:t>
            </a:r>
            <a:r>
              <a:rPr lang="zh-CN" altLang="en-US" dirty="0" smtClean="0"/>
              <a:t>众多工作节点</a:t>
            </a:r>
            <a:endParaRPr lang="en-US" altLang="zh-CN" dirty="0" smtClean="0"/>
          </a:p>
          <a:p>
            <a:pPr>
              <a:spcBef>
                <a:spcPts val="1200"/>
              </a:spcBef>
              <a:buFont typeface="Wingdings" pitchFamily="2" charset="2"/>
              <a:buChar char="l"/>
            </a:pPr>
            <a:r>
              <a:rPr lang="en-US" altLang="zh-CN" dirty="0" smtClean="0"/>
              <a:t>  </a:t>
            </a:r>
            <a:r>
              <a:rPr lang="zh-CN" altLang="en-US" dirty="0" smtClean="0"/>
              <a:t>每个</a:t>
            </a:r>
            <a:r>
              <a:rPr lang="zh-CN" altLang="en-US" dirty="0"/>
              <a:t>工作节点运行一</a:t>
            </a:r>
            <a:r>
              <a:rPr lang="zh-CN" altLang="en-US" dirty="0" smtClean="0"/>
              <a:t>个</a:t>
            </a:r>
            <a:r>
              <a:rPr lang="en-US" altLang="zh-CN" dirty="0" smtClean="0"/>
              <a:t>Supervisor</a:t>
            </a:r>
            <a:r>
              <a:rPr lang="zh-CN" altLang="en-US" dirty="0" smtClean="0"/>
              <a:t>守护</a:t>
            </a:r>
            <a:r>
              <a:rPr lang="zh-CN" altLang="en-US" dirty="0"/>
              <a:t>进程，监听本地节点状态，根据</a:t>
            </a:r>
            <a:r>
              <a:rPr lang="en-US" altLang="zh-CN" dirty="0"/>
              <a:t>Nimbus</a:t>
            </a:r>
            <a:r>
              <a:rPr lang="zh-CN" altLang="en-US" dirty="0"/>
              <a:t>的指令在必要时启动和关闭本节点的工作进程。</a:t>
            </a:r>
            <a:endParaRPr lang="en-US" altLang="zh-CN" dirty="0"/>
          </a:p>
        </p:txBody>
      </p:sp>
      <p:pic>
        <p:nvPicPr>
          <p:cNvPr id="4" name="图片 3"/>
          <p:cNvPicPr>
            <a:picLocks noChangeAspect="1"/>
          </p:cNvPicPr>
          <p:nvPr/>
        </p:nvPicPr>
        <p:blipFill>
          <a:blip r:embed="rId4" cstate="print"/>
          <a:stretch>
            <a:fillRect/>
          </a:stretch>
        </p:blipFill>
        <p:spPr>
          <a:xfrm>
            <a:off x="4169630" y="5114821"/>
            <a:ext cx="5013435" cy="509250"/>
          </a:xfrm>
          <a:prstGeom prst="rect">
            <a:avLst/>
          </a:prstGeom>
        </p:spPr>
      </p:pic>
      <p:pic>
        <p:nvPicPr>
          <p:cNvPr id="5" name="图片 4"/>
          <p:cNvPicPr>
            <a:picLocks noChangeAspect="1"/>
          </p:cNvPicPr>
          <p:nvPr/>
        </p:nvPicPr>
        <p:blipFill>
          <a:blip r:embed="rId5" cstate="print"/>
          <a:stretch>
            <a:fillRect/>
          </a:stretch>
        </p:blipFill>
        <p:spPr>
          <a:xfrm>
            <a:off x="4495800" y="1828800"/>
            <a:ext cx="4357716" cy="3970363"/>
          </a:xfrm>
          <a:prstGeom prst="rect">
            <a:avLst/>
          </a:prstGeom>
        </p:spPr>
      </p:pic>
    </p:spTree>
    <p:extLst>
      <p:ext uri="{BB962C8B-B14F-4D97-AF65-F5344CB8AC3E}">
        <p14:creationId xmlns:p14="http://schemas.microsoft.com/office/powerpoint/2010/main" xmlns="" val="2439518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8" name="文本框 7"/>
          <p:cNvSpPr txBox="1"/>
          <p:nvPr/>
        </p:nvSpPr>
        <p:spPr>
          <a:xfrm>
            <a:off x="609600" y="1295400"/>
            <a:ext cx="8098766" cy="4862870"/>
          </a:xfrm>
          <a:prstGeom prst="rect">
            <a:avLst/>
          </a:prstGeom>
          <a:noFill/>
        </p:spPr>
        <p:txBody>
          <a:bodyPr wrap="square" rtlCol="0">
            <a:spAutoFit/>
          </a:bodyPr>
          <a:lstStyle/>
          <a:p>
            <a:r>
              <a:rPr lang="en-US" altLang="zh-CN" sz="2800" dirty="0"/>
              <a:t>Storm</a:t>
            </a:r>
            <a:r>
              <a:rPr lang="zh-CN" altLang="en-US" sz="2800" dirty="0"/>
              <a:t>的系统架构（物理视图</a:t>
            </a:r>
            <a:r>
              <a:rPr lang="zh-CN" altLang="en-US" sz="2800" dirty="0" smtClean="0"/>
              <a:t>）组件</a:t>
            </a:r>
            <a:endParaRPr lang="zh-CN" altLang="en-US" dirty="0"/>
          </a:p>
          <a:p>
            <a:pPr lvl="0">
              <a:spcBef>
                <a:spcPts val="1200"/>
              </a:spcBef>
              <a:buFont typeface="Wingdings" pitchFamily="2" charset="2"/>
              <a:buChar char="l"/>
            </a:pPr>
            <a:r>
              <a:rPr lang="en-US" altLang="zh-CN" dirty="0" smtClean="0"/>
              <a:t>  Storm</a:t>
            </a:r>
            <a:r>
              <a:rPr lang="zh-CN" altLang="en-US" dirty="0"/>
              <a:t>主控程序	</a:t>
            </a:r>
            <a:r>
              <a:rPr lang="zh-CN" altLang="en-US" dirty="0" smtClean="0"/>
              <a:t>              </a:t>
            </a:r>
            <a:r>
              <a:rPr lang="en-US" altLang="zh-CN" dirty="0" smtClean="0"/>
              <a:t>Nimbus</a:t>
            </a:r>
            <a:endParaRPr lang="en-US" altLang="zh-CN" dirty="0"/>
          </a:p>
          <a:p>
            <a:pPr lvl="0">
              <a:buFont typeface="Wingdings" pitchFamily="2" charset="2"/>
              <a:buChar char="l"/>
            </a:pPr>
            <a:r>
              <a:rPr lang="en-US" altLang="zh-CN" dirty="0" smtClean="0"/>
              <a:t>  </a:t>
            </a:r>
            <a:r>
              <a:rPr lang="zh-CN" altLang="en-US" dirty="0" smtClean="0"/>
              <a:t>集群</a:t>
            </a:r>
            <a:r>
              <a:rPr lang="zh-CN" altLang="en-US" dirty="0"/>
              <a:t>调度器		</a:t>
            </a:r>
            <a:r>
              <a:rPr lang="en-US" altLang="zh-CN" dirty="0" smtClean="0"/>
              <a:t>Zookeeper</a:t>
            </a:r>
          </a:p>
          <a:p>
            <a:pPr lvl="0">
              <a:buFont typeface="Wingdings" pitchFamily="2" charset="2"/>
              <a:buChar char="l"/>
            </a:pPr>
            <a:r>
              <a:rPr lang="en-US" altLang="zh-CN" dirty="0" smtClean="0"/>
              <a:t>  </a:t>
            </a:r>
            <a:r>
              <a:rPr lang="zh-CN" altLang="en-US" dirty="0" smtClean="0"/>
              <a:t>工作</a:t>
            </a:r>
            <a:r>
              <a:rPr lang="zh-CN" altLang="en-US" dirty="0"/>
              <a:t>节点控制程序	</a:t>
            </a:r>
            <a:r>
              <a:rPr lang="en-US" altLang="zh-CN" dirty="0" smtClean="0"/>
              <a:t>Supervisor</a:t>
            </a:r>
          </a:p>
          <a:p>
            <a:pPr lvl="0">
              <a:buFont typeface="Wingdings" pitchFamily="2" charset="2"/>
              <a:buChar char="l"/>
            </a:pPr>
            <a:r>
              <a:rPr lang="en-US" altLang="zh-CN" dirty="0" smtClean="0"/>
              <a:t>  </a:t>
            </a:r>
            <a:r>
              <a:rPr lang="zh-CN" altLang="en-US" dirty="0" smtClean="0"/>
              <a:t>工作</a:t>
            </a:r>
            <a:r>
              <a:rPr lang="zh-CN" altLang="en-US" dirty="0"/>
              <a:t>进程		</a:t>
            </a:r>
            <a:r>
              <a:rPr lang="en-US" altLang="zh-CN" dirty="0" smtClean="0"/>
              <a:t>Worker</a:t>
            </a:r>
          </a:p>
          <a:p>
            <a:pPr lvl="0">
              <a:buFont typeface="Wingdings" pitchFamily="2" charset="2"/>
              <a:buChar char="l"/>
            </a:pPr>
            <a:r>
              <a:rPr lang="en-US" altLang="zh-CN" dirty="0" smtClean="0"/>
              <a:t>  </a:t>
            </a:r>
            <a:r>
              <a:rPr lang="zh-CN" altLang="en-US" dirty="0" smtClean="0"/>
              <a:t>执行</a:t>
            </a:r>
            <a:r>
              <a:rPr lang="zh-CN" altLang="en-US" dirty="0"/>
              <a:t>进程		</a:t>
            </a:r>
            <a:r>
              <a:rPr lang="en-US" altLang="zh-CN" dirty="0" smtClean="0"/>
              <a:t>Executor</a:t>
            </a:r>
          </a:p>
          <a:p>
            <a:pPr lvl="0">
              <a:buFont typeface="Wingdings" pitchFamily="2" charset="2"/>
              <a:buChar char="l"/>
            </a:pPr>
            <a:r>
              <a:rPr lang="en-US" altLang="zh-CN" dirty="0" smtClean="0"/>
              <a:t>  </a:t>
            </a:r>
            <a:r>
              <a:rPr lang="zh-CN" altLang="en-US" dirty="0" smtClean="0"/>
              <a:t>计算</a:t>
            </a:r>
            <a:r>
              <a:rPr lang="zh-CN" altLang="en-US" dirty="0"/>
              <a:t>任务		</a:t>
            </a:r>
            <a:r>
              <a:rPr lang="en-US" altLang="zh-CN" dirty="0"/>
              <a:t>Task</a:t>
            </a:r>
          </a:p>
          <a:p>
            <a:pPr>
              <a:spcBef>
                <a:spcPts val="1200"/>
              </a:spcBef>
            </a:pPr>
            <a:r>
              <a:rPr lang="zh-CN" altLang="en-US" b="1" dirty="0"/>
              <a:t>主控程序</a:t>
            </a:r>
            <a:r>
              <a:rPr lang="en-US" altLang="zh-CN" b="1" dirty="0"/>
              <a:t>Nimbus</a:t>
            </a:r>
            <a:endParaRPr lang="en-US" altLang="zh-CN" dirty="0"/>
          </a:p>
          <a:p>
            <a:r>
              <a:rPr lang="en-US" altLang="zh-CN" dirty="0" smtClean="0"/>
              <a:t>     </a:t>
            </a:r>
            <a:r>
              <a:rPr lang="zh-CN" altLang="en-US" dirty="0" smtClean="0"/>
              <a:t>运行</a:t>
            </a:r>
            <a:r>
              <a:rPr lang="zh-CN" altLang="en-US" dirty="0"/>
              <a:t>在主节点上，是整个流计算集群的控制核心，总体负责</a:t>
            </a:r>
            <a:r>
              <a:rPr lang="en-US" altLang="zh-CN" dirty="0"/>
              <a:t>topology</a:t>
            </a:r>
            <a:r>
              <a:rPr lang="zh-CN" altLang="en-US" dirty="0"/>
              <a:t>的提交、运行状态监控、负载均衡及任务重新分配等。</a:t>
            </a:r>
            <a:r>
              <a:rPr lang="en-US" altLang="zh-CN" dirty="0"/>
              <a:t>Nimbus</a:t>
            </a:r>
            <a:r>
              <a:rPr lang="zh-CN" altLang="en-US" dirty="0"/>
              <a:t>分配的任务包含了</a:t>
            </a:r>
            <a:r>
              <a:rPr lang="en-US" altLang="zh-CN" dirty="0"/>
              <a:t>Topology</a:t>
            </a:r>
            <a:r>
              <a:rPr lang="zh-CN" altLang="en-US" dirty="0"/>
              <a:t>代码所在</a:t>
            </a:r>
            <a:r>
              <a:rPr lang="zh-CN" altLang="en-US" dirty="0" smtClean="0"/>
              <a:t>路径以及</a:t>
            </a:r>
            <a:r>
              <a:rPr lang="en-US" altLang="zh-CN" dirty="0"/>
              <a:t>Worker</a:t>
            </a:r>
            <a:r>
              <a:rPr lang="zh-CN" altLang="en-US" dirty="0"/>
              <a:t>，</a:t>
            </a:r>
            <a:r>
              <a:rPr lang="en-US" altLang="zh-CN" dirty="0"/>
              <a:t> Executor</a:t>
            </a:r>
            <a:r>
              <a:rPr lang="zh-CN" altLang="en-US" dirty="0"/>
              <a:t>和</a:t>
            </a:r>
            <a:r>
              <a:rPr lang="en-US" altLang="zh-CN" dirty="0"/>
              <a:t>Task</a:t>
            </a:r>
            <a:r>
              <a:rPr lang="zh-CN" altLang="en-US" dirty="0"/>
              <a:t>的信息。</a:t>
            </a:r>
          </a:p>
          <a:p>
            <a:pPr>
              <a:spcBef>
                <a:spcPts val="1200"/>
              </a:spcBef>
            </a:pPr>
            <a:r>
              <a:rPr lang="zh-CN" altLang="en-US" b="1" dirty="0"/>
              <a:t>集群调度器</a:t>
            </a:r>
            <a:r>
              <a:rPr lang="en-US" altLang="zh-CN" b="1" dirty="0"/>
              <a:t>Zookeeper</a:t>
            </a:r>
            <a:endParaRPr lang="en-US" altLang="zh-CN" dirty="0"/>
          </a:p>
          <a:p>
            <a:r>
              <a:rPr lang="en-US" altLang="zh-CN" dirty="0" smtClean="0"/>
              <a:t>     </a:t>
            </a:r>
            <a:r>
              <a:rPr lang="zh-CN" altLang="en-US" dirty="0" smtClean="0"/>
              <a:t>由</a:t>
            </a:r>
            <a:r>
              <a:rPr lang="en-US" altLang="zh-CN" dirty="0" err="1"/>
              <a:t>Hadoop</a:t>
            </a:r>
            <a:r>
              <a:rPr lang="zh-CN" altLang="en-US" dirty="0"/>
              <a:t>平台提供，是整个集群状态同步协调的核心组件。</a:t>
            </a:r>
            <a:r>
              <a:rPr lang="en-US" altLang="zh-CN" dirty="0"/>
              <a:t>Supervisor</a:t>
            </a:r>
            <a:r>
              <a:rPr lang="zh-CN" altLang="en-US" dirty="0"/>
              <a:t>，</a:t>
            </a:r>
            <a:r>
              <a:rPr lang="en-US" altLang="zh-CN" dirty="0"/>
              <a:t>Worker</a:t>
            </a:r>
            <a:r>
              <a:rPr lang="zh-CN" altLang="en-US" dirty="0"/>
              <a:t>，</a:t>
            </a:r>
            <a:r>
              <a:rPr lang="en-US" altLang="zh-CN" dirty="0"/>
              <a:t>Executor</a:t>
            </a:r>
            <a:r>
              <a:rPr lang="zh-CN" altLang="en-US" dirty="0"/>
              <a:t>等组件会定期向</a:t>
            </a:r>
            <a:r>
              <a:rPr lang="en-US" altLang="zh-CN" dirty="0"/>
              <a:t>Zookeeper</a:t>
            </a:r>
            <a:r>
              <a:rPr lang="zh-CN" altLang="en-US" dirty="0"/>
              <a:t>写心跳信息。当</a:t>
            </a:r>
            <a:r>
              <a:rPr lang="en-US" altLang="zh-CN" dirty="0"/>
              <a:t>Topology</a:t>
            </a:r>
            <a:r>
              <a:rPr lang="zh-CN" altLang="en-US" dirty="0"/>
              <a:t>出现错误或者有新的</a:t>
            </a:r>
            <a:r>
              <a:rPr lang="en-US" altLang="zh-CN" dirty="0"/>
              <a:t>Topology</a:t>
            </a:r>
            <a:r>
              <a:rPr lang="zh-CN" altLang="en-US" dirty="0"/>
              <a:t>提交到集群时，相关信息会同步到</a:t>
            </a:r>
            <a:r>
              <a:rPr lang="en-US" altLang="zh-CN" dirty="0"/>
              <a:t>Zookeeper</a:t>
            </a:r>
            <a:r>
              <a:rPr lang="zh-CN" altLang="en-US" dirty="0"/>
              <a:t>。</a:t>
            </a:r>
            <a:endParaRPr lang="en-US" altLang="zh-CN" dirty="0"/>
          </a:p>
        </p:txBody>
      </p:sp>
    </p:spTree>
    <p:extLst>
      <p:ext uri="{BB962C8B-B14F-4D97-AF65-F5344CB8AC3E}">
        <p14:creationId xmlns:p14="http://schemas.microsoft.com/office/powerpoint/2010/main" xmlns="" val="5359155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8" name="文本框 7"/>
          <p:cNvSpPr txBox="1"/>
          <p:nvPr/>
        </p:nvSpPr>
        <p:spPr>
          <a:xfrm>
            <a:off x="685800" y="1219200"/>
            <a:ext cx="7848600" cy="4985980"/>
          </a:xfrm>
          <a:prstGeom prst="rect">
            <a:avLst/>
          </a:prstGeom>
          <a:noFill/>
        </p:spPr>
        <p:txBody>
          <a:bodyPr wrap="square" rtlCol="0">
            <a:spAutoFit/>
          </a:bodyPr>
          <a:lstStyle/>
          <a:p>
            <a:r>
              <a:rPr lang="zh-CN" altLang="en-US" b="1" dirty="0"/>
              <a:t>工作节点控制程序 </a:t>
            </a:r>
            <a:r>
              <a:rPr lang="en-US" altLang="zh-CN" b="1" dirty="0"/>
              <a:t>Supervisor</a:t>
            </a:r>
            <a:endParaRPr lang="zh-CN" altLang="en-US" dirty="0"/>
          </a:p>
          <a:p>
            <a:r>
              <a:rPr lang="zh-CN" altLang="en-US" dirty="0"/>
              <a:t> </a:t>
            </a:r>
            <a:r>
              <a:rPr lang="zh-CN" altLang="en-US" dirty="0" smtClean="0"/>
              <a:t>     运行</a:t>
            </a:r>
            <a:r>
              <a:rPr lang="zh-CN" altLang="en-US" dirty="0"/>
              <a:t>在工作节点（称为</a:t>
            </a:r>
            <a:r>
              <a:rPr lang="en-US" altLang="zh-CN" dirty="0"/>
              <a:t>node</a:t>
            </a:r>
            <a:r>
              <a:rPr lang="zh-CN" altLang="en-US" dirty="0"/>
              <a:t>）上的控制程序，监听本地机器的状态，接受</a:t>
            </a:r>
            <a:r>
              <a:rPr lang="en-US" altLang="zh-CN" dirty="0"/>
              <a:t>Nimbus</a:t>
            </a:r>
            <a:r>
              <a:rPr lang="zh-CN" altLang="en-US" dirty="0"/>
              <a:t>指令管理本地的</a:t>
            </a:r>
            <a:r>
              <a:rPr lang="en-US" altLang="zh-CN" dirty="0"/>
              <a:t>Worker</a:t>
            </a:r>
            <a:r>
              <a:rPr lang="zh-CN" altLang="en-US" dirty="0"/>
              <a:t>进程。</a:t>
            </a:r>
            <a:r>
              <a:rPr lang="en-US" altLang="zh-CN" dirty="0"/>
              <a:t>Nimbus</a:t>
            </a:r>
            <a:r>
              <a:rPr lang="zh-CN" altLang="en-US" dirty="0"/>
              <a:t>和</a:t>
            </a:r>
            <a:r>
              <a:rPr lang="en-US" altLang="zh-CN" dirty="0"/>
              <a:t>Supervisor</a:t>
            </a:r>
            <a:r>
              <a:rPr lang="zh-CN" altLang="en-US" dirty="0"/>
              <a:t>都具有</a:t>
            </a:r>
            <a:r>
              <a:rPr lang="en-US" altLang="zh-CN" dirty="0"/>
              <a:t>fail-fast</a:t>
            </a:r>
            <a:r>
              <a:rPr lang="zh-CN" altLang="en-US" dirty="0"/>
              <a:t>（并发线程快速报错）和无状态的特点</a:t>
            </a:r>
            <a:r>
              <a:rPr lang="zh-CN" altLang="en-US" dirty="0" smtClean="0"/>
              <a:t>。</a:t>
            </a:r>
            <a:endParaRPr lang="en-US" altLang="zh-CN" dirty="0" smtClean="0"/>
          </a:p>
          <a:p>
            <a:pPr>
              <a:spcBef>
                <a:spcPts val="1200"/>
              </a:spcBef>
            </a:pPr>
            <a:r>
              <a:rPr lang="zh-CN" altLang="en-US" b="1" dirty="0" smtClean="0"/>
              <a:t>工</a:t>
            </a:r>
            <a:r>
              <a:rPr lang="zh-CN" altLang="en-US" b="1" dirty="0"/>
              <a:t>作进程 </a:t>
            </a:r>
            <a:r>
              <a:rPr lang="en-US" altLang="zh-CN" b="1" dirty="0"/>
              <a:t>Worker</a:t>
            </a:r>
            <a:endParaRPr lang="zh-CN" altLang="en-US" dirty="0"/>
          </a:p>
          <a:p>
            <a:r>
              <a:rPr lang="zh-CN" altLang="en-US" dirty="0"/>
              <a:t>	运行在</a:t>
            </a:r>
            <a:r>
              <a:rPr lang="en-US" altLang="zh-CN" dirty="0"/>
              <a:t>node</a:t>
            </a:r>
            <a:r>
              <a:rPr lang="zh-CN" altLang="en-US" dirty="0"/>
              <a:t>上的工作进程。</a:t>
            </a:r>
            <a:r>
              <a:rPr lang="en-US" altLang="zh-CN" dirty="0"/>
              <a:t>Worker</a:t>
            </a:r>
            <a:r>
              <a:rPr lang="zh-CN" altLang="en-US" dirty="0"/>
              <a:t>由</a:t>
            </a:r>
            <a:r>
              <a:rPr lang="en-US" altLang="zh-CN" dirty="0"/>
              <a:t>node + port</a:t>
            </a:r>
            <a:r>
              <a:rPr lang="zh-CN" altLang="en-US" dirty="0"/>
              <a:t>唯一确定，一个</a:t>
            </a:r>
            <a:r>
              <a:rPr lang="en-US" altLang="zh-CN" dirty="0"/>
              <a:t>node</a:t>
            </a:r>
            <a:r>
              <a:rPr lang="zh-CN" altLang="en-US" dirty="0"/>
              <a:t>上可以有多个</a:t>
            </a:r>
            <a:r>
              <a:rPr lang="en-US" altLang="zh-CN" dirty="0"/>
              <a:t>Worker</a:t>
            </a:r>
            <a:r>
              <a:rPr lang="zh-CN" altLang="en-US" dirty="0"/>
              <a:t>进程运行，一个</a:t>
            </a:r>
            <a:r>
              <a:rPr lang="en-US" altLang="zh-CN" dirty="0"/>
              <a:t>Worker</a:t>
            </a:r>
            <a:r>
              <a:rPr lang="zh-CN" altLang="en-US" dirty="0"/>
              <a:t>内部可执行多个</a:t>
            </a:r>
            <a:r>
              <a:rPr lang="en-US" altLang="zh-CN" dirty="0"/>
              <a:t>Task</a:t>
            </a:r>
            <a:r>
              <a:rPr lang="zh-CN" altLang="en-US" dirty="0"/>
              <a:t>。</a:t>
            </a:r>
            <a:r>
              <a:rPr lang="en-US" altLang="zh-CN" dirty="0"/>
              <a:t>Worker</a:t>
            </a:r>
            <a:r>
              <a:rPr lang="zh-CN" altLang="en-US" dirty="0"/>
              <a:t>还负责与远程</a:t>
            </a:r>
            <a:r>
              <a:rPr lang="en-US" altLang="zh-CN" dirty="0"/>
              <a:t>node</a:t>
            </a:r>
            <a:r>
              <a:rPr lang="zh-CN" altLang="en-US" dirty="0"/>
              <a:t>的通信。</a:t>
            </a:r>
          </a:p>
          <a:p>
            <a:pPr>
              <a:spcBef>
                <a:spcPts val="1200"/>
              </a:spcBef>
            </a:pPr>
            <a:r>
              <a:rPr lang="zh-CN" altLang="en-US" b="1" dirty="0" smtClean="0"/>
              <a:t>执</a:t>
            </a:r>
            <a:r>
              <a:rPr lang="zh-CN" altLang="en-US" b="1" dirty="0"/>
              <a:t>行进程 </a:t>
            </a:r>
            <a:r>
              <a:rPr lang="en-US" altLang="zh-CN" b="1" dirty="0"/>
              <a:t>Executor</a:t>
            </a:r>
            <a:endParaRPr lang="zh-CN" altLang="en-US" dirty="0"/>
          </a:p>
          <a:p>
            <a:r>
              <a:rPr lang="zh-CN" altLang="en-US" dirty="0"/>
              <a:t>	提供</a:t>
            </a:r>
            <a:r>
              <a:rPr lang="en-US" altLang="zh-CN" dirty="0"/>
              <a:t>Task</a:t>
            </a:r>
            <a:r>
              <a:rPr lang="zh-CN" altLang="en-US" dirty="0"/>
              <a:t>运行时的容器，执行</a:t>
            </a:r>
            <a:r>
              <a:rPr lang="en-US" altLang="zh-CN" dirty="0"/>
              <a:t>Task</a:t>
            </a:r>
            <a:r>
              <a:rPr lang="zh-CN" altLang="en-US" dirty="0"/>
              <a:t>的处理逻辑。一个或多个</a:t>
            </a:r>
            <a:r>
              <a:rPr lang="en-US" altLang="zh-CN" dirty="0"/>
              <a:t>Executor</a:t>
            </a:r>
            <a:r>
              <a:rPr lang="zh-CN" altLang="en-US" dirty="0"/>
              <a:t>实例可以运行在一个</a:t>
            </a:r>
            <a:r>
              <a:rPr lang="en-US" altLang="zh-CN" dirty="0"/>
              <a:t>Worker</a:t>
            </a:r>
            <a:r>
              <a:rPr lang="zh-CN" altLang="en-US" dirty="0"/>
              <a:t>中，一个或多个</a:t>
            </a:r>
            <a:r>
              <a:rPr lang="en-US" altLang="zh-CN" dirty="0"/>
              <a:t>Task</a:t>
            </a:r>
            <a:r>
              <a:rPr lang="zh-CN" altLang="en-US" dirty="0"/>
              <a:t>线程也可运行在一个</a:t>
            </a:r>
            <a:r>
              <a:rPr lang="en-US" altLang="zh-CN" dirty="0"/>
              <a:t>Executor</a:t>
            </a:r>
            <a:r>
              <a:rPr lang="zh-CN" altLang="en-US" dirty="0" smtClean="0"/>
              <a:t>中。</a:t>
            </a:r>
            <a:endParaRPr lang="en-US" altLang="zh-CN" dirty="0" smtClean="0"/>
          </a:p>
          <a:p>
            <a:pPr>
              <a:spcBef>
                <a:spcPts val="1200"/>
              </a:spcBef>
            </a:pPr>
            <a:r>
              <a:rPr lang="zh-CN" altLang="en-US" b="1" dirty="0" smtClean="0"/>
              <a:t>计</a:t>
            </a:r>
            <a:r>
              <a:rPr lang="zh-CN" altLang="en-US" b="1" dirty="0"/>
              <a:t>算任务 </a:t>
            </a:r>
            <a:r>
              <a:rPr lang="en-US" altLang="zh-CN" b="1" dirty="0"/>
              <a:t>Task</a:t>
            </a:r>
            <a:endParaRPr lang="zh-CN" altLang="en-US" dirty="0"/>
          </a:p>
          <a:p>
            <a:r>
              <a:rPr lang="zh-CN" altLang="en-US" dirty="0"/>
              <a:t>	逻辑组件</a:t>
            </a:r>
            <a:r>
              <a:rPr lang="en-US" altLang="zh-CN" dirty="0"/>
              <a:t>Spout/Bolt</a:t>
            </a:r>
            <a:r>
              <a:rPr lang="zh-CN" altLang="en-US" dirty="0"/>
              <a:t>在运行时的实体，也是</a:t>
            </a:r>
            <a:r>
              <a:rPr lang="en-US" altLang="zh-CN" dirty="0"/>
              <a:t>Executor</a:t>
            </a:r>
            <a:r>
              <a:rPr lang="zh-CN" altLang="en-US" dirty="0"/>
              <a:t>内并行运行的计算任务。一个</a:t>
            </a:r>
            <a:r>
              <a:rPr lang="en-US" altLang="zh-CN" dirty="0"/>
              <a:t>Spout/Bolt</a:t>
            </a:r>
            <a:r>
              <a:rPr lang="zh-CN" altLang="en-US" dirty="0"/>
              <a:t>在运行时可能对应一个或多个</a:t>
            </a:r>
            <a:r>
              <a:rPr lang="en-US" altLang="zh-CN" dirty="0"/>
              <a:t>Tasks</a:t>
            </a:r>
            <a:r>
              <a:rPr lang="zh-CN" altLang="en-US" dirty="0"/>
              <a:t>，并行运行在不同节点上。</a:t>
            </a:r>
            <a:r>
              <a:rPr lang="en-US" altLang="zh-CN" dirty="0"/>
              <a:t>Task</a:t>
            </a:r>
            <a:r>
              <a:rPr lang="zh-CN" altLang="en-US" dirty="0"/>
              <a:t>数目可在</a:t>
            </a:r>
            <a:r>
              <a:rPr lang="en-US" altLang="zh-CN" dirty="0"/>
              <a:t>Topology</a:t>
            </a:r>
            <a:r>
              <a:rPr lang="zh-CN" altLang="en-US" dirty="0"/>
              <a:t>中配置，一旦设定不能改变。</a:t>
            </a:r>
          </a:p>
        </p:txBody>
      </p:sp>
    </p:spTree>
    <p:extLst>
      <p:ext uri="{BB962C8B-B14F-4D97-AF65-F5344CB8AC3E}">
        <p14:creationId xmlns:p14="http://schemas.microsoft.com/office/powerpoint/2010/main" xmlns="" val="3032845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2" name="图片 1"/>
          <p:cNvPicPr>
            <a:picLocks noChangeAspect="1"/>
          </p:cNvPicPr>
          <p:nvPr/>
        </p:nvPicPr>
        <p:blipFill>
          <a:blip r:embed="rId4" cstate="print"/>
          <a:stretch>
            <a:fillRect/>
          </a:stretch>
        </p:blipFill>
        <p:spPr>
          <a:xfrm>
            <a:off x="762000" y="685800"/>
            <a:ext cx="7861731" cy="5943600"/>
          </a:xfrm>
          <a:prstGeom prst="rect">
            <a:avLst/>
          </a:prstGeom>
        </p:spPr>
      </p:pic>
    </p:spTree>
    <p:extLst>
      <p:ext uri="{BB962C8B-B14F-4D97-AF65-F5344CB8AC3E}">
        <p14:creationId xmlns:p14="http://schemas.microsoft.com/office/powerpoint/2010/main" xmlns="" val="22155146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838200" y="1143000"/>
            <a:ext cx="7260566" cy="646331"/>
          </a:xfrm>
          <a:prstGeom prst="rect">
            <a:avLst/>
          </a:prstGeom>
          <a:noFill/>
          <a:ln w="9525">
            <a:noFill/>
            <a:miter lim="800000"/>
          </a:ln>
        </p:spPr>
        <p:txBody>
          <a:bodyPr wrap="square">
            <a:spAutoFit/>
          </a:bodyPr>
          <a:lstStyle/>
          <a:p>
            <a:r>
              <a:rPr lang="en-US" altLang="zh-CN" sz="3600" dirty="0" err="1" smtClean="0">
                <a:solidFill>
                  <a:srgbClr val="0823A8"/>
                </a:solidFill>
                <a:latin typeface="Calibri" panose="020F0502020204030204" pitchFamily="34" charset="0"/>
              </a:rPr>
              <a:t>MapReduce</a:t>
            </a:r>
            <a:r>
              <a:rPr lang="zh-CN" altLang="en-US" sz="3600" dirty="0" smtClean="0">
                <a:solidFill>
                  <a:srgbClr val="0823A8"/>
                </a:solidFill>
                <a:latin typeface="Calibri" panose="020F0502020204030204" pitchFamily="34" charset="0"/>
              </a:rPr>
              <a:t>模型 </a:t>
            </a:r>
            <a:r>
              <a:rPr lang="en-US" altLang="zh-CN" sz="3600" dirty="0" smtClean="0">
                <a:solidFill>
                  <a:srgbClr val="0823A8"/>
                </a:solidFill>
                <a:latin typeface="Calibri" panose="020F0502020204030204" pitchFamily="34" charset="0"/>
              </a:rPr>
              <a:t>vs. </a:t>
            </a:r>
            <a:r>
              <a:rPr lang="zh-CN" altLang="en-US" sz="3600" dirty="0" smtClean="0">
                <a:solidFill>
                  <a:srgbClr val="0823A8"/>
                </a:solidFill>
                <a:latin typeface="Calibri" panose="020F0502020204030204" pitchFamily="34" charset="0"/>
              </a:rPr>
              <a:t>流计算模型</a:t>
            </a:r>
          </a:p>
        </p:txBody>
      </p:sp>
      <p:sp>
        <p:nvSpPr>
          <p:cNvPr id="7" name="文本框 6"/>
          <p:cNvSpPr txBox="1"/>
          <p:nvPr/>
        </p:nvSpPr>
        <p:spPr>
          <a:xfrm>
            <a:off x="762024" y="1795780"/>
            <a:ext cx="7924800" cy="2677656"/>
          </a:xfrm>
          <a:prstGeom prst="rect">
            <a:avLst/>
          </a:prstGeom>
          <a:noFill/>
        </p:spPr>
        <p:txBody>
          <a:bodyPr wrap="square" rtlCol="0">
            <a:spAutoFit/>
          </a:bodyPr>
          <a:lstStyle/>
          <a:p>
            <a:r>
              <a:rPr lang="zh-CN" altLang="en-US" sz="2400" dirty="0" smtClean="0"/>
              <a:t>        </a:t>
            </a:r>
            <a:r>
              <a:rPr lang="en-US" altLang="zh-CN" sz="2400" dirty="0" err="1" smtClean="0"/>
              <a:t>MapReduce</a:t>
            </a:r>
            <a:r>
              <a:rPr lang="zh-CN" altLang="en-US" sz="2400" dirty="0" smtClean="0"/>
              <a:t>批处理</a:t>
            </a:r>
            <a:r>
              <a:rPr lang="zh-CN" altLang="en-US" sz="2400" dirty="0"/>
              <a:t>（</a:t>
            </a:r>
            <a:r>
              <a:rPr lang="en-US" altLang="zh-CN" sz="2400" dirty="0"/>
              <a:t>batch processing</a:t>
            </a:r>
            <a:r>
              <a:rPr lang="zh-CN" altLang="en-US" sz="2400" dirty="0" smtClean="0"/>
              <a:t>）模型是</a:t>
            </a:r>
            <a:r>
              <a:rPr lang="zh-CN" altLang="en-US" sz="2400" dirty="0">
                <a:solidFill>
                  <a:srgbClr val="FF0000"/>
                </a:solidFill>
              </a:rPr>
              <a:t>先将数据存储</a:t>
            </a:r>
            <a:r>
              <a:rPr lang="zh-CN" altLang="en-US" sz="2400" dirty="0"/>
              <a:t>于文件系统或数据库，然后对存储系统中的静态数据进行处理计算，这一步骤并不是实时在线的，因此又被称为离线批处理模式</a:t>
            </a:r>
            <a:r>
              <a:rPr lang="zh-CN" altLang="en-US" sz="2400" dirty="0" smtClean="0"/>
              <a:t>。</a:t>
            </a:r>
            <a:endParaRPr lang="en-US" altLang="zh-CN" sz="2400" dirty="0" smtClean="0"/>
          </a:p>
          <a:p>
            <a:r>
              <a:rPr lang="en-US" altLang="zh-CN" sz="2400" dirty="0" smtClean="0"/>
              <a:t>        </a:t>
            </a:r>
            <a:r>
              <a:rPr lang="zh-CN" altLang="en-US" sz="2400" dirty="0" smtClean="0"/>
              <a:t>流计算</a:t>
            </a:r>
            <a:r>
              <a:rPr lang="en-US" altLang="zh-CN" sz="2400" dirty="0" smtClean="0"/>
              <a:t>(stream computing)</a:t>
            </a:r>
            <a:r>
              <a:rPr lang="zh-CN" altLang="en-US" sz="2400" dirty="0" smtClean="0"/>
              <a:t>则</a:t>
            </a:r>
            <a:r>
              <a:rPr lang="zh-CN" altLang="en-US" sz="2400" dirty="0"/>
              <a:t>是在</a:t>
            </a:r>
            <a:r>
              <a:rPr lang="zh-CN" altLang="en-US" sz="2400" dirty="0">
                <a:solidFill>
                  <a:srgbClr val="FF0000"/>
                </a:solidFill>
              </a:rPr>
              <a:t>数据到达同时即进行计算</a:t>
            </a:r>
            <a:r>
              <a:rPr lang="zh-CN" altLang="en-US" sz="2400" dirty="0"/>
              <a:t>处理，计算结果也实时输出，原始输入数据可能保留，也可能</a:t>
            </a:r>
            <a:r>
              <a:rPr lang="zh-CN" altLang="en-US" sz="2400" dirty="0" smtClean="0">
                <a:solidFill>
                  <a:srgbClr val="FF0000"/>
                </a:solidFill>
              </a:rPr>
              <a:t>丢弃</a:t>
            </a:r>
            <a:r>
              <a:rPr lang="zh-CN" altLang="en-US" sz="2400" dirty="0" smtClean="0"/>
              <a:t>。</a:t>
            </a:r>
            <a:endParaRPr lang="zh-CN" altLang="en-US" sz="2400" dirty="0"/>
          </a:p>
        </p:txBody>
      </p:sp>
      <p:pic>
        <p:nvPicPr>
          <p:cNvPr id="3" name="图片 2"/>
          <p:cNvPicPr>
            <a:picLocks noChangeAspect="1"/>
          </p:cNvPicPr>
          <p:nvPr/>
        </p:nvPicPr>
        <p:blipFill>
          <a:blip r:embed="rId4" cstate="print"/>
          <a:stretch>
            <a:fillRect/>
          </a:stretch>
        </p:blipFill>
        <p:spPr>
          <a:xfrm>
            <a:off x="1981200" y="4343400"/>
            <a:ext cx="5013435" cy="2273438"/>
          </a:xfrm>
          <a:prstGeom prst="rect">
            <a:avLst/>
          </a:prstGeom>
        </p:spPr>
      </p:pic>
    </p:spTree>
    <p:extLst>
      <p:ext uri="{BB962C8B-B14F-4D97-AF65-F5344CB8AC3E}">
        <p14:creationId xmlns:p14="http://schemas.microsoft.com/office/powerpoint/2010/main" xmlns="" val="1729689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584775"/>
          </a:xfrm>
          <a:prstGeom prst="rect">
            <a:avLst/>
          </a:prstGeom>
          <a:noFill/>
          <a:ln w="9525">
            <a:noFill/>
            <a:miter lim="800000"/>
          </a:ln>
        </p:spPr>
        <p:txBody>
          <a:bodyPr>
            <a:spAutoFit/>
          </a:bodyPr>
          <a:lstStyle/>
          <a:p>
            <a:r>
              <a:rPr lang="en-US" altLang="zh-CN" sz="3200" b="1" dirty="0" smtClean="0">
                <a:latin typeface="Calibri" panose="020F0502020204030204" pitchFamily="34" charset="0"/>
              </a:rPr>
              <a:t>Storm</a:t>
            </a:r>
            <a:r>
              <a:rPr lang="zh-CN" altLang="en-US" sz="3200" b="1" dirty="0" smtClean="0">
                <a:latin typeface="Calibri" panose="020F0502020204030204" pitchFamily="34" charset="0"/>
              </a:rPr>
              <a:t>工作机制</a:t>
            </a:r>
          </a:p>
        </p:txBody>
      </p:sp>
      <p:sp>
        <p:nvSpPr>
          <p:cNvPr id="3" name="文本框 2"/>
          <p:cNvSpPr txBox="1"/>
          <p:nvPr/>
        </p:nvSpPr>
        <p:spPr>
          <a:xfrm>
            <a:off x="740434" y="1676400"/>
            <a:ext cx="7946366" cy="4555093"/>
          </a:xfrm>
          <a:prstGeom prst="rect">
            <a:avLst/>
          </a:prstGeom>
          <a:noFill/>
        </p:spPr>
        <p:txBody>
          <a:bodyPr wrap="square" rtlCol="0">
            <a:spAutoFit/>
          </a:bodyPr>
          <a:lstStyle/>
          <a:p>
            <a:r>
              <a:rPr lang="en-US" altLang="zh-CN" sz="2000" b="1" dirty="0"/>
              <a:t>Topology</a:t>
            </a:r>
            <a:r>
              <a:rPr lang="zh-CN" altLang="en-US" sz="2000" b="1" dirty="0"/>
              <a:t>提交与执行</a:t>
            </a:r>
          </a:p>
          <a:p>
            <a:pPr>
              <a:spcBef>
                <a:spcPts val="600"/>
              </a:spcBef>
            </a:pPr>
            <a:r>
              <a:rPr lang="zh-CN" altLang="en-US" dirty="0" smtClean="0"/>
              <a:t>      </a:t>
            </a:r>
            <a:r>
              <a:rPr lang="en-US" altLang="zh-CN" dirty="0" smtClean="0"/>
              <a:t>Storm</a:t>
            </a:r>
            <a:r>
              <a:rPr lang="zh-CN" altLang="en-US" dirty="0"/>
              <a:t>作业</a:t>
            </a:r>
            <a:r>
              <a:rPr lang="en-US" altLang="zh-CN" dirty="0"/>
              <a:t>Topology</a:t>
            </a:r>
            <a:r>
              <a:rPr lang="zh-CN" altLang="en-US" dirty="0"/>
              <a:t>的提交过程如</a:t>
            </a:r>
            <a:r>
              <a:rPr lang="zh-CN" altLang="en-US" dirty="0" smtClean="0"/>
              <a:t>图所</a:t>
            </a:r>
            <a:r>
              <a:rPr lang="zh-CN" altLang="en-US" dirty="0"/>
              <a:t>示。在非本地模式下，客户端通过</a:t>
            </a:r>
            <a:r>
              <a:rPr lang="en-US" altLang="zh-CN" dirty="0"/>
              <a:t>Thrift</a:t>
            </a:r>
            <a:r>
              <a:rPr lang="zh-CN" altLang="en-US" dirty="0"/>
              <a:t>调用</a:t>
            </a:r>
            <a:r>
              <a:rPr lang="en-US" altLang="zh-CN" dirty="0"/>
              <a:t>Nimbus</a:t>
            </a:r>
            <a:r>
              <a:rPr lang="zh-CN" altLang="en-US" dirty="0"/>
              <a:t>接口来上传代码到</a:t>
            </a:r>
            <a:r>
              <a:rPr lang="en-US" altLang="zh-CN" dirty="0"/>
              <a:t>Nimbus</a:t>
            </a:r>
            <a:r>
              <a:rPr lang="zh-CN" altLang="en-US" dirty="0"/>
              <a:t>并启动提交操作。</a:t>
            </a:r>
            <a:r>
              <a:rPr lang="en-US" altLang="zh-CN" dirty="0"/>
              <a:t>Nimbus</a:t>
            </a:r>
            <a:r>
              <a:rPr lang="zh-CN" altLang="en-US" dirty="0"/>
              <a:t>进行任务分配，并将信息同步到</a:t>
            </a:r>
            <a:r>
              <a:rPr lang="en-US" altLang="zh-CN" dirty="0"/>
              <a:t>Zookeeper</a:t>
            </a:r>
            <a:r>
              <a:rPr lang="zh-CN" altLang="en-US" dirty="0"/>
              <a:t>。</a:t>
            </a:r>
            <a:r>
              <a:rPr lang="en-US" altLang="zh-CN" dirty="0"/>
              <a:t>Supervisor</a:t>
            </a:r>
            <a:r>
              <a:rPr lang="zh-CN" altLang="en-US" dirty="0"/>
              <a:t>定期获取任务分配信息，如果</a:t>
            </a:r>
            <a:r>
              <a:rPr lang="en-US" altLang="zh-CN" dirty="0"/>
              <a:t>Topology</a:t>
            </a:r>
            <a:r>
              <a:rPr lang="zh-CN" altLang="en-US" dirty="0"/>
              <a:t>代码缺失，会从</a:t>
            </a:r>
            <a:r>
              <a:rPr lang="en-US" altLang="zh-CN" dirty="0"/>
              <a:t>Nimbus</a:t>
            </a:r>
            <a:r>
              <a:rPr lang="zh-CN" altLang="en-US" dirty="0"/>
              <a:t>下载代码，并根据任务分配信息同步</a:t>
            </a:r>
            <a:r>
              <a:rPr lang="en-US" altLang="zh-CN" dirty="0"/>
              <a:t>Worker</a:t>
            </a:r>
            <a:r>
              <a:rPr lang="zh-CN" altLang="en-US" dirty="0"/>
              <a:t>。</a:t>
            </a:r>
            <a:r>
              <a:rPr lang="en-US" altLang="zh-CN" dirty="0"/>
              <a:t>Worker</a:t>
            </a:r>
            <a:r>
              <a:rPr lang="zh-CN" altLang="en-US" dirty="0"/>
              <a:t>根据分配的</a:t>
            </a:r>
            <a:r>
              <a:rPr lang="en-US" altLang="zh-CN" dirty="0"/>
              <a:t>tasks</a:t>
            </a:r>
            <a:r>
              <a:rPr lang="zh-CN" altLang="en-US" dirty="0"/>
              <a:t>信息，启动多个</a:t>
            </a:r>
            <a:r>
              <a:rPr lang="en-US" altLang="zh-CN" dirty="0"/>
              <a:t>Executor</a:t>
            </a:r>
            <a:r>
              <a:rPr lang="zh-CN" altLang="en-US" dirty="0"/>
              <a:t>线程，同时实例化</a:t>
            </a:r>
            <a:r>
              <a:rPr lang="en-US" altLang="zh-CN" dirty="0"/>
              <a:t>Spout</a:t>
            </a:r>
            <a:r>
              <a:rPr lang="zh-CN" altLang="en-US" dirty="0"/>
              <a:t>，</a:t>
            </a:r>
            <a:r>
              <a:rPr lang="en-US" altLang="zh-CN" dirty="0"/>
              <a:t>Bolt</a:t>
            </a:r>
            <a:r>
              <a:rPr lang="zh-CN" altLang="en-US" dirty="0"/>
              <a:t>，</a:t>
            </a:r>
            <a:r>
              <a:rPr lang="en-US" altLang="zh-CN" dirty="0"/>
              <a:t>Acker</a:t>
            </a:r>
            <a:r>
              <a:rPr lang="zh-CN" altLang="en-US" dirty="0"/>
              <a:t>等组件，待所有</a:t>
            </a:r>
            <a:r>
              <a:rPr lang="en-US" altLang="zh-CN" dirty="0"/>
              <a:t>connections</a:t>
            </a:r>
            <a:r>
              <a:rPr lang="zh-CN" altLang="en-US" dirty="0"/>
              <a:t>（</a:t>
            </a:r>
            <a:r>
              <a:rPr lang="en-US" altLang="zh-CN" dirty="0"/>
              <a:t>Worker</a:t>
            </a:r>
            <a:r>
              <a:rPr lang="zh-CN" altLang="en-US" dirty="0"/>
              <a:t>和其它机器通讯的网络连接）启动完毕，此</a:t>
            </a:r>
            <a:r>
              <a:rPr lang="en-US" altLang="zh-CN" dirty="0"/>
              <a:t>Storm</a:t>
            </a:r>
            <a:r>
              <a:rPr lang="zh-CN" altLang="en-US" dirty="0"/>
              <a:t>系统即进入工作状态</a:t>
            </a:r>
            <a:r>
              <a:rPr lang="zh-CN" altLang="en-US" dirty="0" smtClean="0"/>
              <a:t>。</a:t>
            </a:r>
            <a:endParaRPr lang="en-US" altLang="zh-CN" dirty="0" smtClean="0"/>
          </a:p>
          <a:p>
            <a:pPr>
              <a:spcBef>
                <a:spcPts val="600"/>
              </a:spcBef>
            </a:pPr>
            <a:r>
              <a:rPr lang="en-US" altLang="zh-CN" dirty="0" smtClean="0"/>
              <a:t>     Storm</a:t>
            </a:r>
            <a:r>
              <a:rPr lang="zh-CN" altLang="en-US" dirty="0"/>
              <a:t>的运行有两种模式</a:t>
            </a:r>
            <a:r>
              <a:rPr lang="en-US" altLang="zh-CN" dirty="0"/>
              <a:t>: </a:t>
            </a:r>
            <a:r>
              <a:rPr lang="zh-CN" altLang="en-US" dirty="0"/>
              <a:t>本地模式和分布式模式。</a:t>
            </a:r>
          </a:p>
          <a:p>
            <a:pPr>
              <a:spcBef>
                <a:spcPts val="600"/>
              </a:spcBef>
            </a:pPr>
            <a:r>
              <a:rPr lang="en-US" altLang="zh-CN" dirty="0"/>
              <a:t>1) </a:t>
            </a:r>
            <a:r>
              <a:rPr lang="zh-CN" altLang="en-US" dirty="0"/>
              <a:t>本地</a:t>
            </a:r>
            <a:r>
              <a:rPr lang="zh-CN" altLang="en-US" dirty="0" smtClean="0"/>
              <a:t>模式：</a:t>
            </a:r>
            <a:r>
              <a:rPr lang="en-US" altLang="zh-CN" dirty="0" smtClean="0"/>
              <a:t>Storm</a:t>
            </a:r>
            <a:r>
              <a:rPr lang="zh-CN" altLang="en-US" dirty="0"/>
              <a:t>用一个进程里面的线程来模拟所有的</a:t>
            </a:r>
            <a:r>
              <a:rPr lang="en-US" altLang="zh-CN" dirty="0"/>
              <a:t>Spout</a:t>
            </a:r>
            <a:r>
              <a:rPr lang="zh-CN" altLang="en-US" dirty="0"/>
              <a:t>和</a:t>
            </a:r>
            <a:r>
              <a:rPr lang="en-US" altLang="zh-CN" dirty="0"/>
              <a:t>Bolt</a:t>
            </a:r>
            <a:r>
              <a:rPr lang="zh-CN" altLang="en-US" dirty="0"/>
              <a:t>。本地模式只对开发测试来说有用。</a:t>
            </a:r>
          </a:p>
          <a:p>
            <a:pPr>
              <a:spcBef>
                <a:spcPts val="600"/>
              </a:spcBef>
            </a:pPr>
            <a:r>
              <a:rPr lang="en-US" altLang="zh-CN" dirty="0"/>
              <a:t>2) </a:t>
            </a:r>
            <a:r>
              <a:rPr lang="zh-CN" altLang="en-US" dirty="0"/>
              <a:t>分布式</a:t>
            </a:r>
            <a:r>
              <a:rPr lang="zh-CN" altLang="en-US" dirty="0" smtClean="0"/>
              <a:t>模式：</a:t>
            </a:r>
            <a:r>
              <a:rPr lang="en-US" altLang="zh-CN" dirty="0" smtClean="0"/>
              <a:t>Storm</a:t>
            </a:r>
            <a:r>
              <a:rPr lang="zh-CN" altLang="en-US" dirty="0"/>
              <a:t>以多进程多线程模式运行在一个集群上。当提交</a:t>
            </a:r>
            <a:r>
              <a:rPr lang="en-US" altLang="zh-CN" dirty="0"/>
              <a:t>Topology</a:t>
            </a:r>
            <a:r>
              <a:rPr lang="zh-CN" altLang="en-US" dirty="0"/>
              <a:t>给</a:t>
            </a:r>
            <a:r>
              <a:rPr lang="en-US" altLang="zh-CN" dirty="0"/>
              <a:t>Nimbus</a:t>
            </a:r>
            <a:r>
              <a:rPr lang="zh-CN" altLang="en-US" dirty="0"/>
              <a:t>的时候， 同时就提交了</a:t>
            </a:r>
            <a:r>
              <a:rPr lang="en-US" altLang="zh-CN" dirty="0"/>
              <a:t>Topology</a:t>
            </a:r>
            <a:r>
              <a:rPr lang="zh-CN" altLang="en-US" dirty="0"/>
              <a:t>的代码。</a:t>
            </a:r>
            <a:r>
              <a:rPr lang="en-US" altLang="zh-CN" dirty="0"/>
              <a:t>Nimbus</a:t>
            </a:r>
            <a:r>
              <a:rPr lang="zh-CN" altLang="en-US" dirty="0"/>
              <a:t>负责分发你的代码并且负责给你的</a:t>
            </a:r>
            <a:r>
              <a:rPr lang="en-US" altLang="zh-CN" dirty="0" err="1"/>
              <a:t>topolgoy</a:t>
            </a:r>
            <a:r>
              <a:rPr lang="zh-CN" altLang="en-US" dirty="0"/>
              <a:t>分配工作进程，如果一个工作</a:t>
            </a:r>
            <a:r>
              <a:rPr lang="zh-CN" altLang="en-US" dirty="0" smtClean="0"/>
              <a:t>进程</a:t>
            </a:r>
            <a:r>
              <a:rPr lang="en-US" altLang="zh-CN" dirty="0" smtClean="0"/>
              <a:t>failed</a:t>
            </a:r>
            <a:r>
              <a:rPr lang="zh-CN" altLang="en-US" dirty="0" smtClean="0"/>
              <a:t>，</a:t>
            </a:r>
            <a:r>
              <a:rPr lang="en-US" altLang="zh-CN" dirty="0"/>
              <a:t>Nimbus</a:t>
            </a:r>
            <a:r>
              <a:rPr lang="zh-CN" altLang="en-US" dirty="0"/>
              <a:t>会把它重新分配到其它节点。</a:t>
            </a:r>
          </a:p>
        </p:txBody>
      </p:sp>
    </p:spTree>
    <p:extLst>
      <p:ext uri="{BB962C8B-B14F-4D97-AF65-F5344CB8AC3E}">
        <p14:creationId xmlns:p14="http://schemas.microsoft.com/office/powerpoint/2010/main" xmlns="" val="31122645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2" name="图片 1"/>
          <p:cNvPicPr>
            <a:picLocks noChangeAspect="1"/>
          </p:cNvPicPr>
          <p:nvPr/>
        </p:nvPicPr>
        <p:blipFill>
          <a:blip r:embed="rId4" cstate="print"/>
          <a:stretch>
            <a:fillRect/>
          </a:stretch>
        </p:blipFill>
        <p:spPr>
          <a:xfrm>
            <a:off x="1981200" y="5867400"/>
            <a:ext cx="5601265" cy="609600"/>
          </a:xfrm>
          <a:prstGeom prst="rect">
            <a:avLst/>
          </a:prstGeom>
        </p:spPr>
      </p:pic>
      <p:pic>
        <p:nvPicPr>
          <p:cNvPr id="4" name="图片 3"/>
          <p:cNvPicPr>
            <a:picLocks noChangeAspect="1"/>
          </p:cNvPicPr>
          <p:nvPr/>
        </p:nvPicPr>
        <p:blipFill>
          <a:blip r:embed="rId5" cstate="print"/>
          <a:stretch>
            <a:fillRect/>
          </a:stretch>
        </p:blipFill>
        <p:spPr>
          <a:xfrm>
            <a:off x="1295400" y="1295400"/>
            <a:ext cx="6477000" cy="4739269"/>
          </a:xfrm>
          <a:prstGeom prst="rect">
            <a:avLst/>
          </a:prstGeom>
        </p:spPr>
      </p:pic>
    </p:spTree>
    <p:extLst>
      <p:ext uri="{BB962C8B-B14F-4D97-AF65-F5344CB8AC3E}">
        <p14:creationId xmlns:p14="http://schemas.microsoft.com/office/powerpoint/2010/main" xmlns="" val="35908689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5" name="文本框 4"/>
          <p:cNvSpPr txBox="1"/>
          <p:nvPr/>
        </p:nvSpPr>
        <p:spPr>
          <a:xfrm>
            <a:off x="609600" y="1143000"/>
            <a:ext cx="8001000" cy="2893100"/>
          </a:xfrm>
          <a:prstGeom prst="rect">
            <a:avLst/>
          </a:prstGeom>
          <a:noFill/>
        </p:spPr>
        <p:txBody>
          <a:bodyPr wrap="square" rtlCol="0">
            <a:spAutoFit/>
          </a:bodyPr>
          <a:lstStyle/>
          <a:p>
            <a:r>
              <a:rPr lang="en-US" altLang="zh-CN" sz="2400" b="1" dirty="0"/>
              <a:t>Tuple Tree</a:t>
            </a:r>
            <a:r>
              <a:rPr lang="zh-CN" altLang="en-US" sz="2400" b="1" dirty="0"/>
              <a:t>的构</a:t>
            </a:r>
            <a:r>
              <a:rPr lang="zh-CN" altLang="en-US" sz="2400" b="1" dirty="0" smtClean="0"/>
              <a:t>成</a:t>
            </a:r>
            <a:endParaRPr lang="en-US" altLang="zh-CN" sz="2400" dirty="0" smtClean="0"/>
          </a:p>
          <a:p>
            <a:pPr>
              <a:spcBef>
                <a:spcPts val="1200"/>
              </a:spcBef>
              <a:buFont typeface="Wingdings" pitchFamily="2" charset="2"/>
              <a:buChar char="n"/>
            </a:pPr>
            <a:r>
              <a:rPr lang="zh-CN" altLang="en-US" dirty="0" smtClean="0"/>
              <a:t>  </a:t>
            </a:r>
            <a:r>
              <a:rPr lang="zh-CN" altLang="en-US" sz="2000" dirty="0" smtClean="0"/>
              <a:t>前</a:t>
            </a:r>
            <a:r>
              <a:rPr lang="en-US" altLang="zh-CN" sz="2000" dirty="0" smtClean="0"/>
              <a:t>(parent) </a:t>
            </a:r>
            <a:r>
              <a:rPr lang="zh-CN" altLang="en-US" sz="2000" dirty="0" smtClean="0"/>
              <a:t>、后</a:t>
            </a:r>
            <a:r>
              <a:rPr lang="en-US" altLang="zh-CN" sz="2000" dirty="0" smtClean="0"/>
              <a:t>(child) </a:t>
            </a:r>
            <a:r>
              <a:rPr lang="en-US" altLang="zh-CN" sz="2000" dirty="0" err="1" smtClean="0"/>
              <a:t>tuples</a:t>
            </a:r>
            <a:r>
              <a:rPr lang="zh-CN" altLang="en-US" sz="2000" dirty="0" smtClean="0"/>
              <a:t>的</a:t>
            </a:r>
            <a:r>
              <a:rPr lang="zh-CN" altLang="en-US" sz="2000" dirty="0" smtClean="0">
                <a:solidFill>
                  <a:srgbClr val="FF0000"/>
                </a:solidFill>
              </a:rPr>
              <a:t>锚定（</a:t>
            </a:r>
            <a:r>
              <a:rPr lang="en-US" altLang="zh-CN" sz="2000" dirty="0" smtClean="0">
                <a:solidFill>
                  <a:srgbClr val="FF0000"/>
                </a:solidFill>
              </a:rPr>
              <a:t>anchor</a:t>
            </a:r>
            <a:r>
              <a:rPr lang="zh-CN" altLang="en-US" sz="2000" dirty="0" smtClean="0">
                <a:solidFill>
                  <a:srgbClr val="FF0000"/>
                </a:solidFill>
              </a:rPr>
              <a:t>）</a:t>
            </a:r>
            <a:endParaRPr lang="en-US" altLang="zh-CN" sz="2000" dirty="0" smtClean="0"/>
          </a:p>
          <a:p>
            <a:pPr>
              <a:spcBef>
                <a:spcPts val="600"/>
              </a:spcBef>
            </a:pPr>
            <a:r>
              <a:rPr lang="en-US" altLang="zh-CN" dirty="0" smtClean="0"/>
              <a:t>Spout</a:t>
            </a:r>
            <a:r>
              <a:rPr lang="zh-CN" altLang="zh-CN" dirty="0" smtClean="0"/>
              <a:t>发出的</a:t>
            </a:r>
            <a:r>
              <a:rPr lang="en-US" altLang="zh-CN" dirty="0" err="1" smtClean="0"/>
              <a:t>tuple</a:t>
            </a:r>
            <a:r>
              <a:rPr lang="zh-CN" altLang="zh-CN" dirty="0" smtClean="0"/>
              <a:t>都带有一个</a:t>
            </a:r>
            <a:r>
              <a:rPr lang="en-US" altLang="zh-CN" dirty="0" smtClean="0"/>
              <a:t>64-bit</a:t>
            </a:r>
            <a:r>
              <a:rPr lang="zh-CN" altLang="zh-CN" dirty="0" smtClean="0"/>
              <a:t>随机生成的</a:t>
            </a:r>
            <a:r>
              <a:rPr lang="en-US" altLang="zh-CN" dirty="0" smtClean="0"/>
              <a:t> </a:t>
            </a:r>
            <a:r>
              <a:rPr lang="en-US" altLang="zh-CN" dirty="0" err="1" smtClean="0"/>
              <a:t>msgId</a:t>
            </a:r>
            <a:endParaRPr lang="en-US" altLang="zh-CN" dirty="0" smtClean="0"/>
          </a:p>
          <a:p>
            <a:pPr>
              <a:spcBef>
                <a:spcPts val="600"/>
              </a:spcBef>
            </a:pPr>
            <a:r>
              <a:rPr lang="en-US" altLang="zh-CN" dirty="0" smtClean="0"/>
              <a:t>     </a:t>
            </a:r>
            <a:r>
              <a:rPr lang="en-US" altLang="zh-CN" i="1" dirty="0" err="1" smtClean="0"/>
              <a:t>SpoutOutputCollector.emit</a:t>
            </a:r>
            <a:r>
              <a:rPr lang="en-US" altLang="zh-CN" i="1" dirty="0" smtClean="0"/>
              <a:t> (new Values("value1","value2"),  </a:t>
            </a:r>
            <a:r>
              <a:rPr lang="en-US" altLang="zh-CN" i="1" dirty="0" err="1" smtClean="0">
                <a:solidFill>
                  <a:srgbClr val="FF0000"/>
                </a:solidFill>
              </a:rPr>
              <a:t>msgId</a:t>
            </a:r>
            <a:r>
              <a:rPr lang="en-US" altLang="zh-CN" i="1" dirty="0" smtClean="0"/>
              <a:t>);</a:t>
            </a:r>
            <a:endParaRPr lang="zh-CN" altLang="zh-CN" i="1" dirty="0" smtClean="0"/>
          </a:p>
          <a:p>
            <a:pPr>
              <a:spcBef>
                <a:spcPts val="600"/>
              </a:spcBef>
            </a:pPr>
            <a:r>
              <a:rPr lang="zh-CN" altLang="zh-CN" dirty="0" smtClean="0"/>
              <a:t>当</a:t>
            </a:r>
            <a:r>
              <a:rPr lang="en-US" altLang="zh-CN" dirty="0" smtClean="0"/>
              <a:t>Bolt</a:t>
            </a:r>
            <a:r>
              <a:rPr lang="zh-CN" altLang="zh-CN" dirty="0" smtClean="0"/>
              <a:t>向下游输出衍生的</a:t>
            </a:r>
            <a:r>
              <a:rPr lang="en-US" altLang="zh-CN" dirty="0" err="1" smtClean="0"/>
              <a:t>tuple</a:t>
            </a:r>
            <a:r>
              <a:rPr lang="zh-CN" altLang="zh-CN" dirty="0" smtClean="0"/>
              <a:t>时，调用如下方法建立起输入</a:t>
            </a:r>
            <a:r>
              <a:rPr lang="en-US" altLang="zh-CN" dirty="0" err="1" smtClean="0"/>
              <a:t>tuple</a:t>
            </a:r>
            <a:r>
              <a:rPr lang="zh-CN" altLang="zh-CN" dirty="0" smtClean="0"/>
              <a:t>和输出</a:t>
            </a:r>
            <a:r>
              <a:rPr lang="en-US" altLang="zh-CN" dirty="0" err="1" smtClean="0"/>
              <a:t>tuple</a:t>
            </a:r>
            <a:r>
              <a:rPr lang="zh-CN" altLang="zh-CN" dirty="0" smtClean="0"/>
              <a:t>的关联关系，这称之为锚定（</a:t>
            </a:r>
            <a:r>
              <a:rPr lang="en-US" altLang="zh-CN" dirty="0" smtClean="0"/>
              <a:t>anchor</a:t>
            </a:r>
            <a:r>
              <a:rPr lang="zh-CN" altLang="zh-CN" dirty="0" smtClean="0"/>
              <a:t>）</a:t>
            </a:r>
            <a:r>
              <a:rPr lang="en-US" altLang="zh-CN" dirty="0" smtClean="0"/>
              <a:t>:</a:t>
            </a:r>
          </a:p>
          <a:p>
            <a:pPr>
              <a:spcBef>
                <a:spcPts val="600"/>
              </a:spcBef>
            </a:pPr>
            <a:r>
              <a:rPr lang="en-US" altLang="zh-CN" dirty="0" smtClean="0"/>
              <a:t>     </a:t>
            </a:r>
            <a:r>
              <a:rPr lang="en-US" altLang="zh-CN" i="1" dirty="0" err="1" smtClean="0"/>
              <a:t>BoltOutputCollector.emit</a:t>
            </a:r>
            <a:r>
              <a:rPr lang="en-US" altLang="zh-CN" i="1" dirty="0" smtClean="0"/>
              <a:t> (</a:t>
            </a:r>
            <a:r>
              <a:rPr lang="en-US" altLang="zh-CN" i="1" dirty="0" smtClean="0">
                <a:solidFill>
                  <a:srgbClr val="FF0000"/>
                </a:solidFill>
              </a:rPr>
              <a:t>in-</a:t>
            </a:r>
            <a:r>
              <a:rPr lang="en-US" altLang="zh-CN" i="1" dirty="0" err="1" smtClean="0">
                <a:solidFill>
                  <a:srgbClr val="FF0000"/>
                </a:solidFill>
              </a:rPr>
              <a:t>tuple</a:t>
            </a:r>
            <a:r>
              <a:rPr lang="en-US" altLang="zh-CN" i="1" dirty="0" smtClean="0"/>
              <a:t>, new Values(</a:t>
            </a:r>
            <a:r>
              <a:rPr lang="en-US" altLang="zh-CN" i="1" dirty="0" smtClean="0">
                <a:solidFill>
                  <a:srgbClr val="FF0000"/>
                </a:solidFill>
              </a:rPr>
              <a:t>word</a:t>
            </a:r>
            <a:r>
              <a:rPr lang="en-US" altLang="zh-CN" i="1" dirty="0" smtClean="0"/>
              <a:t>));  //anchor word to in-</a:t>
            </a:r>
            <a:r>
              <a:rPr lang="en-US" altLang="zh-CN" i="1" dirty="0" err="1" smtClean="0"/>
              <a:t>tuple</a:t>
            </a:r>
            <a:endParaRPr lang="en-US" altLang="zh-CN" i="1" dirty="0" smtClean="0"/>
          </a:p>
        </p:txBody>
      </p:sp>
      <p:grpSp>
        <p:nvGrpSpPr>
          <p:cNvPr id="17" name="组合 16"/>
          <p:cNvGrpSpPr/>
          <p:nvPr/>
        </p:nvGrpSpPr>
        <p:grpSpPr>
          <a:xfrm>
            <a:off x="685800" y="4114800"/>
            <a:ext cx="8077200" cy="838200"/>
            <a:chOff x="685800" y="4724400"/>
            <a:chExt cx="8077200" cy="838200"/>
          </a:xfrm>
        </p:grpSpPr>
        <p:sp>
          <p:nvSpPr>
            <p:cNvPr id="9" name="椭圆 8"/>
            <p:cNvSpPr/>
            <p:nvPr/>
          </p:nvSpPr>
          <p:spPr>
            <a:xfrm>
              <a:off x="3733800" y="4724400"/>
              <a:ext cx="8382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810000" y="4953000"/>
              <a:ext cx="762000" cy="400110"/>
            </a:xfrm>
            <a:prstGeom prst="rect">
              <a:avLst/>
            </a:prstGeom>
            <a:noFill/>
          </p:spPr>
          <p:txBody>
            <a:bodyPr wrap="square" rtlCol="0">
              <a:spAutoFit/>
            </a:bodyPr>
            <a:lstStyle/>
            <a:p>
              <a:r>
                <a:rPr lang="en-US" altLang="zh-CN" sz="2000" dirty="0" smtClean="0"/>
                <a:t>Bolt  </a:t>
              </a:r>
              <a:endParaRPr lang="zh-CN" altLang="en-US" sz="2000" dirty="0"/>
            </a:p>
          </p:txBody>
        </p:sp>
        <p:sp>
          <p:nvSpPr>
            <p:cNvPr id="11" name="TextBox 10"/>
            <p:cNvSpPr txBox="1"/>
            <p:nvPr/>
          </p:nvSpPr>
          <p:spPr>
            <a:xfrm>
              <a:off x="685800" y="4953000"/>
              <a:ext cx="1752600" cy="400110"/>
            </a:xfrm>
            <a:prstGeom prst="rect">
              <a:avLst/>
            </a:prstGeom>
            <a:noFill/>
          </p:spPr>
          <p:txBody>
            <a:bodyPr wrap="square" rtlCol="0">
              <a:spAutoFit/>
            </a:bodyPr>
            <a:lstStyle/>
            <a:p>
              <a:r>
                <a:rPr lang="en-US" altLang="zh-CN" sz="2000" dirty="0" smtClean="0">
                  <a:solidFill>
                    <a:srgbClr val="FF0000"/>
                  </a:solidFill>
                </a:rPr>
                <a:t>in-</a:t>
              </a:r>
              <a:r>
                <a:rPr lang="en-US" altLang="zh-CN" sz="2000" dirty="0" err="1" smtClean="0">
                  <a:solidFill>
                    <a:srgbClr val="FF0000"/>
                  </a:solidFill>
                </a:rPr>
                <a:t>tuple</a:t>
              </a:r>
              <a:r>
                <a:rPr lang="en-US" altLang="zh-CN" sz="2000" dirty="0" smtClean="0">
                  <a:solidFill>
                    <a:srgbClr val="FF0000"/>
                  </a:solidFill>
                </a:rPr>
                <a:t> </a:t>
              </a:r>
              <a:r>
                <a:rPr lang="en-US" altLang="zh-CN" sz="2000" dirty="0" smtClean="0"/>
                <a:t>(</a:t>
              </a:r>
              <a:r>
                <a:rPr lang="zh-CN" altLang="en-US" sz="2000" dirty="0" smtClean="0"/>
                <a:t>。。</a:t>
              </a:r>
              <a:r>
                <a:rPr lang="en-US" altLang="zh-CN" sz="2000" dirty="0" smtClean="0"/>
                <a:t>)</a:t>
              </a:r>
              <a:endParaRPr lang="zh-CN" altLang="en-US" sz="2000" dirty="0"/>
            </a:p>
          </p:txBody>
        </p:sp>
        <p:sp>
          <p:nvSpPr>
            <p:cNvPr id="12" name="右箭头 11"/>
            <p:cNvSpPr/>
            <p:nvPr/>
          </p:nvSpPr>
          <p:spPr>
            <a:xfrm>
              <a:off x="2514600" y="5029200"/>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638800" y="4953000"/>
              <a:ext cx="3124200" cy="400110"/>
            </a:xfrm>
            <a:prstGeom prst="rect">
              <a:avLst/>
            </a:prstGeom>
            <a:noFill/>
          </p:spPr>
          <p:txBody>
            <a:bodyPr wrap="square" rtlCol="0">
              <a:spAutoFit/>
            </a:bodyPr>
            <a:lstStyle/>
            <a:p>
              <a:r>
                <a:rPr lang="en-US" altLang="zh-CN" sz="2000" dirty="0" smtClean="0"/>
                <a:t>out- </a:t>
              </a:r>
              <a:r>
                <a:rPr lang="en-US" altLang="zh-CN" sz="2000" dirty="0" err="1" smtClean="0"/>
                <a:t>tuple</a:t>
              </a:r>
              <a:r>
                <a:rPr lang="en-US" altLang="zh-CN" sz="2000" dirty="0" smtClean="0"/>
                <a:t> (</a:t>
              </a:r>
              <a:r>
                <a:rPr lang="en-US" altLang="zh-CN" sz="2000" dirty="0" smtClean="0">
                  <a:solidFill>
                    <a:srgbClr val="FF0000"/>
                  </a:solidFill>
                </a:rPr>
                <a:t>in-</a:t>
              </a:r>
              <a:r>
                <a:rPr lang="en-US" altLang="zh-CN" sz="2000" dirty="0" err="1" smtClean="0">
                  <a:solidFill>
                    <a:srgbClr val="FF0000"/>
                  </a:solidFill>
                </a:rPr>
                <a:t>tuple</a:t>
              </a:r>
              <a:r>
                <a:rPr lang="en-US" altLang="zh-CN" sz="2000" dirty="0" smtClean="0"/>
                <a:t>,  word)</a:t>
              </a:r>
              <a:endParaRPr lang="zh-CN" altLang="en-US" sz="2000" dirty="0"/>
            </a:p>
          </p:txBody>
        </p:sp>
        <p:sp>
          <p:nvSpPr>
            <p:cNvPr id="14" name="右箭头 13"/>
            <p:cNvSpPr/>
            <p:nvPr/>
          </p:nvSpPr>
          <p:spPr>
            <a:xfrm>
              <a:off x="4724400" y="5029200"/>
              <a:ext cx="838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685800" y="5334000"/>
            <a:ext cx="8001000" cy="923330"/>
          </a:xfrm>
          <a:prstGeom prst="rect">
            <a:avLst/>
          </a:prstGeom>
        </p:spPr>
        <p:txBody>
          <a:bodyPr wrap="square">
            <a:spAutoFit/>
          </a:bodyPr>
          <a:lstStyle/>
          <a:p>
            <a:pPr>
              <a:buFont typeface="Wingdings" pitchFamily="2" charset="2"/>
              <a:buChar char="n"/>
            </a:pPr>
            <a:r>
              <a:rPr lang="en-US" altLang="zh-CN" dirty="0" smtClean="0"/>
              <a:t>  emit()</a:t>
            </a:r>
            <a:r>
              <a:rPr lang="zh-CN" altLang="zh-CN" dirty="0" smtClean="0"/>
              <a:t>建立的</a:t>
            </a:r>
            <a:r>
              <a:rPr lang="en-US" altLang="zh-CN" dirty="0" err="1" smtClean="0"/>
              <a:t>tuple</a:t>
            </a:r>
            <a:r>
              <a:rPr lang="zh-CN" altLang="zh-CN" dirty="0" smtClean="0"/>
              <a:t>关联关系在跟踪这个</a:t>
            </a:r>
            <a:r>
              <a:rPr lang="en-US" altLang="zh-CN" dirty="0" err="1" smtClean="0"/>
              <a:t>tuple</a:t>
            </a:r>
            <a:r>
              <a:rPr lang="zh-CN" altLang="zh-CN" dirty="0" smtClean="0"/>
              <a:t>的</a:t>
            </a:r>
            <a:r>
              <a:rPr lang="en-US" altLang="zh-CN" dirty="0" smtClean="0"/>
              <a:t>Acker</a:t>
            </a:r>
            <a:r>
              <a:rPr lang="zh-CN" altLang="zh-CN" dirty="0" smtClean="0"/>
              <a:t>那里会构成一张</a:t>
            </a:r>
            <a:r>
              <a:rPr lang="en-US" altLang="zh-CN" dirty="0" smtClean="0"/>
              <a:t>DAG</a:t>
            </a:r>
            <a:r>
              <a:rPr lang="zh-CN" altLang="zh-CN" dirty="0" smtClean="0"/>
              <a:t>图</a:t>
            </a:r>
            <a:r>
              <a:rPr lang="zh-CN" altLang="en-US" dirty="0" smtClean="0"/>
              <a:t>。</a:t>
            </a:r>
            <a:endParaRPr lang="en-US" altLang="zh-CN" dirty="0" smtClean="0"/>
          </a:p>
          <a:p>
            <a:r>
              <a:rPr lang="en-US" altLang="zh-CN" dirty="0" smtClean="0"/>
              <a:t>Bolt</a:t>
            </a:r>
            <a:r>
              <a:rPr lang="zh-CN" altLang="zh-CN" dirty="0" smtClean="0"/>
              <a:t>接收输入</a:t>
            </a:r>
            <a:r>
              <a:rPr lang="en-US" altLang="zh-CN" dirty="0" err="1" smtClean="0"/>
              <a:t>tuple</a:t>
            </a:r>
            <a:r>
              <a:rPr lang="zh-CN" altLang="zh-CN" dirty="0" smtClean="0"/>
              <a:t>进行处理，处理成功则向</a:t>
            </a:r>
            <a:r>
              <a:rPr lang="en-US" altLang="zh-CN" dirty="0" smtClean="0"/>
              <a:t>Acker</a:t>
            </a:r>
            <a:r>
              <a:rPr lang="zh-CN" altLang="zh-CN" dirty="0" smtClean="0"/>
              <a:t>发送</a:t>
            </a:r>
            <a:r>
              <a:rPr lang="en-US" altLang="zh-CN" dirty="0" err="1" smtClean="0">
                <a:solidFill>
                  <a:srgbClr val="FF0000"/>
                </a:solidFill>
              </a:rPr>
              <a:t>Ack</a:t>
            </a:r>
            <a:r>
              <a:rPr lang="zh-CN" altLang="zh-CN" dirty="0" smtClean="0">
                <a:solidFill>
                  <a:srgbClr val="FF0000"/>
                </a:solidFill>
              </a:rPr>
              <a:t>确认</a:t>
            </a:r>
            <a:r>
              <a:rPr lang="zh-CN" altLang="en-US" dirty="0" smtClean="0"/>
              <a:t>；</a:t>
            </a:r>
            <a:r>
              <a:rPr lang="zh-CN" altLang="zh-CN" dirty="0" smtClean="0"/>
              <a:t>失败则发送</a:t>
            </a:r>
            <a:r>
              <a:rPr lang="en-US" altLang="zh-CN" dirty="0" smtClean="0">
                <a:solidFill>
                  <a:srgbClr val="FF0000"/>
                </a:solidFill>
              </a:rPr>
              <a:t>fail</a:t>
            </a:r>
            <a:r>
              <a:rPr lang="zh-CN" altLang="zh-CN" dirty="0" smtClean="0">
                <a:solidFill>
                  <a:srgbClr val="FF0000"/>
                </a:solidFill>
              </a:rPr>
              <a:t>报错</a:t>
            </a:r>
            <a:r>
              <a:rPr lang="zh-CN" altLang="zh-CN" dirty="0" smtClean="0"/>
              <a:t>。这样</a:t>
            </a:r>
            <a:r>
              <a:rPr lang="en-US" altLang="zh-CN" dirty="0" smtClean="0"/>
              <a:t>Acker</a:t>
            </a:r>
            <a:r>
              <a:rPr lang="zh-CN" altLang="zh-CN" dirty="0" smtClean="0"/>
              <a:t>可以跟踪这张</a:t>
            </a:r>
            <a:r>
              <a:rPr lang="en-US" altLang="zh-CN" dirty="0" err="1" smtClean="0"/>
              <a:t>Tuple</a:t>
            </a:r>
            <a:r>
              <a:rPr lang="en-US" altLang="zh-CN" dirty="0" smtClean="0"/>
              <a:t> Tree</a:t>
            </a:r>
            <a:r>
              <a:rPr lang="zh-CN" altLang="zh-CN" dirty="0" smtClean="0"/>
              <a:t>图里每一个</a:t>
            </a:r>
            <a:r>
              <a:rPr lang="en-US" altLang="zh-CN" dirty="0" err="1" smtClean="0"/>
              <a:t>tuple</a:t>
            </a:r>
            <a:r>
              <a:rPr lang="zh-CN" altLang="zh-CN" dirty="0" smtClean="0"/>
              <a:t>的完成状态</a:t>
            </a:r>
            <a:r>
              <a:rPr lang="zh-CN" altLang="en-US" dirty="0" smtClean="0"/>
              <a:t>。</a:t>
            </a:r>
            <a:endParaRPr lang="zh-CN" altLang="en-US" dirty="0"/>
          </a:p>
        </p:txBody>
      </p:sp>
    </p:spTree>
    <p:extLst>
      <p:ext uri="{BB962C8B-B14F-4D97-AF65-F5344CB8AC3E}">
        <p14:creationId xmlns:p14="http://schemas.microsoft.com/office/powerpoint/2010/main" xmlns="" val="23173244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3" name="文本框 2"/>
          <p:cNvSpPr txBox="1"/>
          <p:nvPr/>
        </p:nvSpPr>
        <p:spPr>
          <a:xfrm>
            <a:off x="685800" y="1143000"/>
            <a:ext cx="8001000" cy="2616101"/>
          </a:xfrm>
          <a:prstGeom prst="rect">
            <a:avLst/>
          </a:prstGeom>
          <a:noFill/>
        </p:spPr>
        <p:txBody>
          <a:bodyPr wrap="square" rtlCol="0">
            <a:spAutoFit/>
          </a:bodyPr>
          <a:lstStyle/>
          <a:p>
            <a:r>
              <a:rPr lang="zh-CN" altLang="en-US" sz="2800" b="1" dirty="0"/>
              <a:t>消息发送</a:t>
            </a:r>
            <a:r>
              <a:rPr lang="en-US" altLang="zh-CN" sz="2800" b="1" dirty="0"/>
              <a:t>ACK</a:t>
            </a:r>
            <a:r>
              <a:rPr lang="zh-CN" altLang="en-US" sz="2800" b="1" dirty="0"/>
              <a:t>机制</a:t>
            </a:r>
            <a:endParaRPr lang="zh-CN" altLang="en-US" sz="2800" dirty="0"/>
          </a:p>
          <a:p>
            <a:pPr>
              <a:spcBef>
                <a:spcPts val="1200"/>
              </a:spcBef>
            </a:pPr>
            <a:r>
              <a:rPr lang="zh-CN" altLang="en-US" dirty="0" smtClean="0"/>
              <a:t>       </a:t>
            </a:r>
            <a:r>
              <a:rPr lang="en-US" altLang="zh-CN" dirty="0" smtClean="0"/>
              <a:t>Storm</a:t>
            </a:r>
            <a:r>
              <a:rPr lang="zh-CN" altLang="en-US" dirty="0"/>
              <a:t>可靠性要求发出</a:t>
            </a:r>
            <a:r>
              <a:rPr lang="zh-CN" altLang="en-US" dirty="0" smtClean="0"/>
              <a:t>的每</a:t>
            </a:r>
            <a:r>
              <a:rPr lang="zh-CN" altLang="en-US" dirty="0"/>
              <a:t>一个</a:t>
            </a:r>
            <a:r>
              <a:rPr lang="en-US" altLang="zh-CN" dirty="0" err="1"/>
              <a:t>tuple</a:t>
            </a:r>
            <a:r>
              <a:rPr lang="zh-CN" altLang="en-US" dirty="0"/>
              <a:t>都会完成处理过程，其含义是这个</a:t>
            </a:r>
            <a:r>
              <a:rPr lang="en-US" altLang="zh-CN" dirty="0" err="1"/>
              <a:t>tuple</a:t>
            </a:r>
            <a:r>
              <a:rPr lang="zh-CN" altLang="en-US" dirty="0"/>
              <a:t>以及由这个</a:t>
            </a:r>
            <a:r>
              <a:rPr lang="en-US" altLang="zh-CN" dirty="0" err="1"/>
              <a:t>tuple</a:t>
            </a:r>
            <a:r>
              <a:rPr lang="zh-CN" altLang="en-US" dirty="0"/>
              <a:t>所产生的所有后续的子</a:t>
            </a:r>
            <a:r>
              <a:rPr lang="en-US" altLang="zh-CN" dirty="0" err="1"/>
              <a:t>tuples</a:t>
            </a:r>
            <a:r>
              <a:rPr lang="zh-CN" altLang="en-US" dirty="0"/>
              <a:t>都被成功处理。由于</a:t>
            </a:r>
            <a:r>
              <a:rPr lang="en-US" altLang="zh-CN" dirty="0"/>
              <a:t>Storm</a:t>
            </a:r>
            <a:r>
              <a:rPr lang="zh-CN" altLang="en-US" dirty="0"/>
              <a:t>是一个实时处理系统，任何一个消息</a:t>
            </a:r>
            <a:r>
              <a:rPr lang="en-US" altLang="zh-CN" dirty="0" err="1"/>
              <a:t>tuple</a:t>
            </a:r>
            <a:r>
              <a:rPr lang="zh-CN" altLang="en-US" dirty="0"/>
              <a:t>和其子</a:t>
            </a:r>
            <a:r>
              <a:rPr lang="en-US" altLang="zh-CN" dirty="0" err="1"/>
              <a:t>tuples</a:t>
            </a:r>
            <a:r>
              <a:rPr lang="zh-CN" altLang="en-US" dirty="0"/>
              <a:t>如果没有在设定的</a:t>
            </a:r>
            <a:r>
              <a:rPr lang="en-US" altLang="zh-CN" dirty="0"/>
              <a:t>timeout</a:t>
            </a:r>
            <a:r>
              <a:rPr lang="zh-CN" altLang="en-US" dirty="0"/>
              <a:t>时限内完成处理，那这个消息就失败了，因此</a:t>
            </a:r>
            <a:r>
              <a:rPr lang="en-US" altLang="zh-CN" dirty="0"/>
              <a:t>Storm</a:t>
            </a:r>
            <a:r>
              <a:rPr lang="zh-CN" altLang="en-US" dirty="0"/>
              <a:t>需要一种</a:t>
            </a:r>
            <a:r>
              <a:rPr lang="en-US" altLang="zh-CN" dirty="0"/>
              <a:t>ACK</a:t>
            </a:r>
            <a:r>
              <a:rPr lang="zh-CN" altLang="en-US" dirty="0"/>
              <a:t>（</a:t>
            </a:r>
            <a:r>
              <a:rPr lang="en-US" altLang="zh-CN" dirty="0"/>
              <a:t>Acknowledgement</a:t>
            </a:r>
            <a:r>
              <a:rPr lang="zh-CN" altLang="en-US" dirty="0"/>
              <a:t>）机制来</a:t>
            </a:r>
            <a:r>
              <a:rPr lang="zh-CN" altLang="en-US" dirty="0">
                <a:solidFill>
                  <a:srgbClr val="FF0000"/>
                </a:solidFill>
              </a:rPr>
              <a:t>保证每个</a:t>
            </a:r>
            <a:r>
              <a:rPr lang="en-US" altLang="zh-CN" dirty="0" err="1">
                <a:solidFill>
                  <a:srgbClr val="FF0000"/>
                </a:solidFill>
              </a:rPr>
              <a:t>tuple</a:t>
            </a:r>
            <a:r>
              <a:rPr lang="zh-CN" altLang="en-US" dirty="0">
                <a:solidFill>
                  <a:srgbClr val="FF0000"/>
                </a:solidFill>
              </a:rPr>
              <a:t>在规定时限内得到即时处理</a:t>
            </a:r>
            <a:r>
              <a:rPr lang="zh-CN" altLang="en-US" dirty="0"/>
              <a:t>。这个</a:t>
            </a:r>
            <a:r>
              <a:rPr lang="en-US" altLang="zh-CN" dirty="0"/>
              <a:t>timeout</a:t>
            </a:r>
            <a:r>
              <a:rPr lang="zh-CN" altLang="en-US" dirty="0"/>
              <a:t>时限可以通过</a:t>
            </a:r>
            <a:r>
              <a:rPr lang="en-US" altLang="zh-CN" dirty="0" err="1"/>
              <a:t>Config.TOPOLOGY_MESSAGE_TIMEOUT_SECS</a:t>
            </a:r>
            <a:r>
              <a:rPr lang="zh-CN" altLang="en-US" dirty="0"/>
              <a:t>来设定，</a:t>
            </a:r>
            <a:r>
              <a:rPr lang="en-US" altLang="zh-CN" dirty="0"/>
              <a:t>Timeout</a:t>
            </a:r>
            <a:r>
              <a:rPr lang="zh-CN" altLang="en-US" dirty="0"/>
              <a:t>的默认时长为</a:t>
            </a:r>
            <a:r>
              <a:rPr lang="en-US" altLang="zh-CN" dirty="0"/>
              <a:t>30</a:t>
            </a:r>
            <a:r>
              <a:rPr lang="zh-CN" altLang="en-US" dirty="0"/>
              <a:t>秒。</a:t>
            </a:r>
          </a:p>
        </p:txBody>
      </p:sp>
      <p:sp>
        <p:nvSpPr>
          <p:cNvPr id="5" name="文本框 4"/>
          <p:cNvSpPr txBox="1"/>
          <p:nvPr/>
        </p:nvSpPr>
        <p:spPr>
          <a:xfrm>
            <a:off x="685800" y="3810000"/>
            <a:ext cx="8001000" cy="2554545"/>
          </a:xfrm>
          <a:prstGeom prst="rect">
            <a:avLst/>
          </a:prstGeom>
          <a:noFill/>
        </p:spPr>
        <p:txBody>
          <a:bodyPr wrap="square" rtlCol="0">
            <a:spAutoFit/>
          </a:bodyPr>
          <a:lstStyle/>
          <a:p>
            <a:r>
              <a:rPr lang="en-US" altLang="zh-CN" sz="2400" b="1" dirty="0"/>
              <a:t>Tuple Tree</a:t>
            </a:r>
            <a:r>
              <a:rPr lang="zh-CN" altLang="en-US" sz="2400" b="1" dirty="0" smtClean="0"/>
              <a:t>的状态跟踪</a:t>
            </a:r>
            <a:endParaRPr lang="en-US" altLang="zh-CN" sz="2400" dirty="0" smtClean="0"/>
          </a:p>
          <a:p>
            <a:pPr>
              <a:spcBef>
                <a:spcPts val="600"/>
              </a:spcBef>
            </a:pPr>
            <a:r>
              <a:rPr lang="zh-CN" altLang="en-US" dirty="0" smtClean="0"/>
              <a:t>       以如图的</a:t>
            </a:r>
            <a:r>
              <a:rPr lang="en-US" altLang="zh-CN" dirty="0"/>
              <a:t>Tuple Tree</a:t>
            </a:r>
            <a:r>
              <a:rPr lang="zh-CN" altLang="en-US" dirty="0"/>
              <a:t>为例，输入</a:t>
            </a:r>
            <a:r>
              <a:rPr lang="en-US" altLang="zh-CN" dirty="0"/>
              <a:t>tuple A</a:t>
            </a:r>
            <a:r>
              <a:rPr lang="zh-CN" altLang="en-US" dirty="0"/>
              <a:t>在</a:t>
            </a:r>
            <a:r>
              <a:rPr lang="en-US" altLang="zh-CN" dirty="0"/>
              <a:t>Bolt</a:t>
            </a:r>
            <a:r>
              <a:rPr lang="zh-CN" altLang="en-US" dirty="0"/>
              <a:t>处完成了处理，并向下游发送了</a:t>
            </a:r>
            <a:r>
              <a:rPr lang="en-US" altLang="zh-CN" dirty="0"/>
              <a:t>2</a:t>
            </a:r>
            <a:r>
              <a:rPr lang="zh-CN" altLang="en-US" dirty="0"/>
              <a:t>个衍生</a:t>
            </a:r>
            <a:r>
              <a:rPr lang="en-US" altLang="zh-CN" dirty="0"/>
              <a:t>tuples B</a:t>
            </a:r>
            <a:r>
              <a:rPr lang="zh-CN" altLang="en-US" dirty="0"/>
              <a:t>和</a:t>
            </a:r>
            <a:r>
              <a:rPr lang="en-US" altLang="zh-CN" dirty="0"/>
              <a:t>C</a:t>
            </a:r>
            <a:r>
              <a:rPr lang="zh-CN" altLang="en-US" dirty="0"/>
              <a:t>，在</a:t>
            </a:r>
            <a:r>
              <a:rPr lang="en-US" altLang="zh-CN" dirty="0"/>
              <a:t>Bolt</a:t>
            </a:r>
            <a:r>
              <a:rPr lang="zh-CN" altLang="en-US" dirty="0"/>
              <a:t>向跟踪的</a:t>
            </a:r>
            <a:r>
              <a:rPr lang="en-US" altLang="zh-CN" dirty="0"/>
              <a:t>Acker</a:t>
            </a:r>
            <a:r>
              <a:rPr lang="zh-CN" altLang="en-US" dirty="0"/>
              <a:t>报告了</a:t>
            </a:r>
            <a:r>
              <a:rPr lang="en-US" altLang="zh-CN" dirty="0" err="1"/>
              <a:t>Ack</a:t>
            </a:r>
            <a:r>
              <a:rPr lang="zh-CN" altLang="en-US" dirty="0"/>
              <a:t>后，</a:t>
            </a:r>
            <a:r>
              <a:rPr lang="en-US" altLang="zh-CN" dirty="0"/>
              <a:t>Tuple Tree</a:t>
            </a:r>
            <a:r>
              <a:rPr lang="zh-CN" altLang="en-US" dirty="0"/>
              <a:t>就只包含了</a:t>
            </a:r>
            <a:r>
              <a:rPr lang="en-US" altLang="zh-CN" dirty="0"/>
              <a:t>tuples B</a:t>
            </a:r>
            <a:r>
              <a:rPr lang="zh-CN" altLang="en-US" dirty="0"/>
              <a:t>和</a:t>
            </a:r>
            <a:r>
              <a:rPr lang="en-US" altLang="zh-CN" dirty="0"/>
              <a:t>C</a:t>
            </a:r>
            <a:r>
              <a:rPr lang="zh-CN" altLang="en-US" dirty="0"/>
              <a:t>（</a:t>
            </a:r>
            <a:r>
              <a:rPr lang="en-US" altLang="zh-CN" dirty="0"/>
              <a:t>tuple A</a:t>
            </a:r>
            <a:r>
              <a:rPr lang="zh-CN" altLang="en-US" dirty="0"/>
              <a:t>打红</a:t>
            </a:r>
            <a:r>
              <a:rPr lang="en-US" altLang="zh-CN" dirty="0"/>
              <a:t>X</a:t>
            </a:r>
            <a:r>
              <a:rPr lang="zh-CN" altLang="en-US" dirty="0"/>
              <a:t>表示它已不在当前状态的</a:t>
            </a:r>
            <a:r>
              <a:rPr lang="en-US" altLang="zh-CN" dirty="0"/>
              <a:t>Tuple Tree</a:t>
            </a:r>
            <a:r>
              <a:rPr lang="zh-CN" altLang="en-US" dirty="0"/>
              <a:t>中）。</a:t>
            </a:r>
          </a:p>
          <a:p>
            <a:pPr>
              <a:spcBef>
                <a:spcPts val="600"/>
              </a:spcBef>
            </a:pPr>
            <a:r>
              <a:rPr lang="zh-CN" altLang="en-US" dirty="0"/>
              <a:t> </a:t>
            </a:r>
            <a:r>
              <a:rPr lang="zh-CN" altLang="en-US" dirty="0" smtClean="0"/>
              <a:t>      然后</a:t>
            </a:r>
            <a:r>
              <a:rPr lang="en-US" altLang="zh-CN" dirty="0"/>
              <a:t>tuple C</a:t>
            </a:r>
            <a:r>
              <a:rPr lang="zh-CN" altLang="en-US" dirty="0"/>
              <a:t>流转到下一个</a:t>
            </a:r>
            <a:r>
              <a:rPr lang="en-US" altLang="zh-CN" dirty="0"/>
              <a:t>Bolt</a:t>
            </a:r>
            <a:r>
              <a:rPr lang="zh-CN" altLang="en-US" dirty="0"/>
              <a:t>，被处理完后又衍生了</a:t>
            </a:r>
            <a:r>
              <a:rPr lang="en-US" altLang="zh-CN" dirty="0"/>
              <a:t>tuples D</a:t>
            </a:r>
            <a:r>
              <a:rPr lang="zh-CN" altLang="en-US" dirty="0"/>
              <a:t>和</a:t>
            </a:r>
            <a:r>
              <a:rPr lang="en-US" altLang="zh-CN" dirty="0"/>
              <a:t>E</a:t>
            </a:r>
            <a:r>
              <a:rPr lang="zh-CN" altLang="en-US" dirty="0"/>
              <a:t>。该</a:t>
            </a:r>
            <a:r>
              <a:rPr lang="en-US" altLang="zh-CN" dirty="0"/>
              <a:t>Bolt</a:t>
            </a:r>
            <a:r>
              <a:rPr lang="zh-CN" altLang="en-US" dirty="0"/>
              <a:t>向</a:t>
            </a:r>
            <a:r>
              <a:rPr lang="en-US" altLang="zh-CN" dirty="0"/>
              <a:t>Acker</a:t>
            </a:r>
            <a:r>
              <a:rPr lang="zh-CN" altLang="en-US" dirty="0"/>
              <a:t>确认已处理完</a:t>
            </a:r>
            <a:r>
              <a:rPr lang="en-US" altLang="zh-CN" dirty="0"/>
              <a:t>tuple C</a:t>
            </a:r>
            <a:r>
              <a:rPr lang="zh-CN" altLang="en-US" dirty="0"/>
              <a:t>，于是</a:t>
            </a:r>
            <a:r>
              <a:rPr lang="en-US" altLang="zh-CN" dirty="0"/>
              <a:t>C</a:t>
            </a:r>
            <a:r>
              <a:rPr lang="zh-CN" altLang="en-US" dirty="0"/>
              <a:t>被移出</a:t>
            </a:r>
            <a:r>
              <a:rPr lang="en-US" altLang="zh-CN" dirty="0"/>
              <a:t>Tuple Tree</a:t>
            </a:r>
            <a:r>
              <a:rPr lang="zh-CN" altLang="en-US" dirty="0"/>
              <a:t>，当前状态的</a:t>
            </a:r>
            <a:r>
              <a:rPr lang="en-US" altLang="zh-CN" dirty="0"/>
              <a:t>Tuple Tree</a:t>
            </a:r>
            <a:r>
              <a:rPr lang="zh-CN" altLang="en-US" dirty="0"/>
              <a:t>变成只包含</a:t>
            </a:r>
            <a:r>
              <a:rPr lang="en-US" altLang="zh-CN" dirty="0"/>
              <a:t>B</a:t>
            </a:r>
            <a:r>
              <a:rPr lang="zh-CN" altLang="en-US" dirty="0"/>
              <a:t>，</a:t>
            </a:r>
            <a:r>
              <a:rPr lang="en-US" altLang="zh-CN" dirty="0"/>
              <a:t>D</a:t>
            </a:r>
            <a:r>
              <a:rPr lang="zh-CN" altLang="en-US" dirty="0"/>
              <a:t>，</a:t>
            </a:r>
            <a:r>
              <a:rPr lang="en-US" altLang="zh-CN" dirty="0"/>
              <a:t>E </a:t>
            </a:r>
            <a:r>
              <a:rPr lang="zh-CN" altLang="en-US" dirty="0"/>
              <a:t>。。。这一过程将持续进行，直到没有新的</a:t>
            </a:r>
            <a:r>
              <a:rPr lang="en-US" altLang="zh-CN" dirty="0"/>
              <a:t>tuple</a:t>
            </a:r>
            <a:r>
              <a:rPr lang="zh-CN" altLang="en-US" dirty="0"/>
              <a:t>加入这个</a:t>
            </a:r>
            <a:r>
              <a:rPr lang="en-US" altLang="zh-CN" dirty="0"/>
              <a:t>Tuple Tree</a:t>
            </a:r>
            <a:r>
              <a:rPr lang="zh-CN" altLang="en-US" dirty="0"/>
              <a:t>，而树中所有的</a:t>
            </a:r>
            <a:r>
              <a:rPr lang="en-US" altLang="zh-CN" dirty="0"/>
              <a:t>tuples</a:t>
            </a:r>
            <a:r>
              <a:rPr lang="zh-CN" altLang="en-US" dirty="0"/>
              <a:t>都完成了处理移出了</a:t>
            </a:r>
            <a:r>
              <a:rPr lang="en-US" altLang="zh-CN" dirty="0"/>
              <a:t>Tuple Tree</a:t>
            </a:r>
            <a:r>
              <a:rPr lang="zh-CN" altLang="en-US" dirty="0"/>
              <a:t>。</a:t>
            </a:r>
          </a:p>
        </p:txBody>
      </p:sp>
    </p:spTree>
    <p:extLst>
      <p:ext uri="{BB962C8B-B14F-4D97-AF65-F5344CB8AC3E}">
        <p14:creationId xmlns:p14="http://schemas.microsoft.com/office/powerpoint/2010/main" xmlns="" val="23173244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5" name="文本框 4"/>
          <p:cNvSpPr txBox="1"/>
          <p:nvPr/>
        </p:nvSpPr>
        <p:spPr>
          <a:xfrm>
            <a:off x="838200" y="1219200"/>
            <a:ext cx="7848600" cy="2939266"/>
          </a:xfrm>
          <a:prstGeom prst="rect">
            <a:avLst/>
          </a:prstGeom>
          <a:noFill/>
        </p:spPr>
        <p:txBody>
          <a:bodyPr wrap="square" rtlCol="0">
            <a:spAutoFit/>
          </a:bodyPr>
          <a:lstStyle/>
          <a:p>
            <a:r>
              <a:rPr lang="en-US" altLang="zh-CN" sz="2000" dirty="0" smtClean="0"/>
              <a:t>      Storm</a:t>
            </a:r>
            <a:r>
              <a:rPr lang="zh-CN" altLang="en-US" sz="2000" dirty="0"/>
              <a:t>作业的每一个</a:t>
            </a:r>
            <a:r>
              <a:rPr lang="en-US" altLang="zh-CN" sz="2000" dirty="0"/>
              <a:t>Topology</a:t>
            </a:r>
            <a:r>
              <a:rPr lang="zh-CN" altLang="en-US" sz="2000" dirty="0"/>
              <a:t>中都包含一个</a:t>
            </a:r>
            <a:r>
              <a:rPr lang="en-US" altLang="zh-CN" sz="2000" dirty="0"/>
              <a:t>Acker</a:t>
            </a:r>
            <a:r>
              <a:rPr lang="zh-CN" altLang="en-US" sz="2000" dirty="0"/>
              <a:t>组件。</a:t>
            </a:r>
            <a:r>
              <a:rPr lang="en-US" altLang="zh-CN" sz="2000" dirty="0"/>
              <a:t>Acker</a:t>
            </a:r>
            <a:r>
              <a:rPr lang="zh-CN" altLang="en-US" sz="2000" dirty="0"/>
              <a:t>的任务就是跟踪从</a:t>
            </a:r>
            <a:r>
              <a:rPr lang="en-US" altLang="zh-CN" sz="2000" dirty="0"/>
              <a:t>Spout</a:t>
            </a:r>
            <a:r>
              <a:rPr lang="zh-CN" altLang="en-US" sz="2000" dirty="0"/>
              <a:t>发出的每一个</a:t>
            </a:r>
            <a:r>
              <a:rPr lang="en-US" altLang="zh-CN" sz="2000" dirty="0"/>
              <a:t>tuple</a:t>
            </a:r>
            <a:r>
              <a:rPr lang="zh-CN" altLang="en-US" sz="2000" dirty="0"/>
              <a:t>及其子</a:t>
            </a:r>
            <a:r>
              <a:rPr lang="en-US" altLang="zh-CN" sz="2000" dirty="0"/>
              <a:t>tuples</a:t>
            </a:r>
            <a:r>
              <a:rPr lang="zh-CN" altLang="en-US" sz="2000" dirty="0"/>
              <a:t>的处理完成情况，实际上</a:t>
            </a:r>
            <a:r>
              <a:rPr lang="en-US" altLang="zh-CN" sz="2000" dirty="0"/>
              <a:t>Acker</a:t>
            </a:r>
            <a:r>
              <a:rPr lang="zh-CN" altLang="en-US" sz="2000" dirty="0"/>
              <a:t>是以一种特殊</a:t>
            </a:r>
            <a:r>
              <a:rPr lang="en-US" altLang="zh-CN" sz="2000" dirty="0"/>
              <a:t>Task</a:t>
            </a:r>
            <a:r>
              <a:rPr lang="zh-CN" altLang="en-US" sz="2000" dirty="0"/>
              <a:t>运行，可以通过</a:t>
            </a:r>
            <a:r>
              <a:rPr lang="en-US" altLang="zh-CN" sz="2000" dirty="0" err="1"/>
              <a:t>Config.setNumAckers</a:t>
            </a:r>
            <a:r>
              <a:rPr lang="en-US" altLang="zh-CN" sz="2000" dirty="0"/>
              <a:t> (</a:t>
            </a:r>
            <a:r>
              <a:rPr lang="en-US" altLang="zh-CN" sz="2000" dirty="0" err="1"/>
              <a:t>conf</a:t>
            </a:r>
            <a:r>
              <a:rPr lang="en-US" altLang="zh-CN" sz="2000" dirty="0"/>
              <a:t>, </a:t>
            </a:r>
            <a:r>
              <a:rPr lang="en-US" altLang="zh-CN" sz="2000" dirty="0" err="1"/>
              <a:t>ackerParal</a:t>
            </a:r>
            <a:r>
              <a:rPr lang="en-US" altLang="zh-CN" sz="2000" dirty="0"/>
              <a:t>)</a:t>
            </a:r>
            <a:r>
              <a:rPr lang="zh-CN" altLang="en-US" sz="2000" dirty="0"/>
              <a:t>设置</a:t>
            </a:r>
            <a:r>
              <a:rPr lang="en-US" altLang="zh-CN" sz="2000" dirty="0"/>
              <a:t>Acker Task</a:t>
            </a:r>
            <a:r>
              <a:rPr lang="zh-CN" altLang="en-US" sz="2000" dirty="0"/>
              <a:t>的数目大于</a:t>
            </a:r>
            <a:r>
              <a:rPr lang="en-US" altLang="zh-CN" sz="2000" dirty="0"/>
              <a:t>1</a:t>
            </a:r>
            <a:r>
              <a:rPr lang="zh-CN" altLang="en-US" sz="2000" dirty="0"/>
              <a:t>（默认是</a:t>
            </a:r>
            <a:r>
              <a:rPr lang="en-US" altLang="zh-CN" sz="2000" dirty="0"/>
              <a:t>1</a:t>
            </a:r>
            <a:r>
              <a:rPr lang="zh-CN" altLang="en-US" sz="2000" dirty="0" smtClean="0"/>
              <a:t>），</a:t>
            </a:r>
            <a:endParaRPr lang="zh-CN" altLang="en-US" sz="2000" dirty="0"/>
          </a:p>
          <a:p>
            <a:pPr>
              <a:spcBef>
                <a:spcPts val="600"/>
              </a:spcBef>
            </a:pPr>
            <a:r>
              <a:rPr lang="zh-CN" altLang="en-US" sz="2000" dirty="0" smtClean="0"/>
              <a:t>      </a:t>
            </a:r>
            <a:r>
              <a:rPr lang="en-US" altLang="zh-CN" sz="2000" dirty="0" smtClean="0"/>
              <a:t>Acker</a:t>
            </a:r>
            <a:r>
              <a:rPr lang="zh-CN" altLang="en-US" sz="2000" dirty="0"/>
              <a:t>还可用于</a:t>
            </a:r>
            <a:r>
              <a:rPr lang="en-US" altLang="zh-CN" sz="2000" dirty="0"/>
              <a:t>Spout</a:t>
            </a:r>
            <a:r>
              <a:rPr lang="zh-CN" altLang="en-US" sz="2000" dirty="0"/>
              <a:t>限流作用：为了避免</a:t>
            </a:r>
            <a:r>
              <a:rPr lang="en-US" altLang="zh-CN" sz="2000" dirty="0"/>
              <a:t>Spout</a:t>
            </a:r>
            <a:r>
              <a:rPr lang="zh-CN" altLang="en-US" sz="2000" dirty="0"/>
              <a:t>发送数据太快而</a:t>
            </a:r>
            <a:r>
              <a:rPr lang="en-US" altLang="zh-CN" sz="2000" dirty="0"/>
              <a:t>Bolt</a:t>
            </a:r>
            <a:r>
              <a:rPr lang="zh-CN" altLang="en-US" sz="2000" dirty="0"/>
              <a:t>来不及处</a:t>
            </a:r>
            <a:r>
              <a:rPr lang="zh-CN" altLang="en-US" sz="2000" dirty="0" smtClean="0"/>
              <a:t>理。当</a:t>
            </a:r>
            <a:r>
              <a:rPr lang="en-US" altLang="zh-CN" sz="2000" dirty="0"/>
              <a:t>Spout</a:t>
            </a:r>
            <a:r>
              <a:rPr lang="zh-CN" altLang="en-US" sz="2000" dirty="0"/>
              <a:t>有等于或超过</a:t>
            </a:r>
            <a:r>
              <a:rPr lang="en-US" altLang="zh-CN" sz="2000" dirty="0"/>
              <a:t>pending</a:t>
            </a:r>
            <a:r>
              <a:rPr lang="zh-CN" altLang="en-US" sz="2000" dirty="0"/>
              <a:t>值的</a:t>
            </a:r>
            <a:r>
              <a:rPr lang="en-US" altLang="zh-CN" sz="2000" dirty="0"/>
              <a:t>tuples</a:t>
            </a:r>
            <a:r>
              <a:rPr lang="zh-CN" altLang="en-US" sz="2000" dirty="0"/>
              <a:t>没有收到</a:t>
            </a:r>
            <a:r>
              <a:rPr lang="en-US" altLang="zh-CN" sz="2000" dirty="0" err="1"/>
              <a:t>Ack</a:t>
            </a:r>
            <a:r>
              <a:rPr lang="zh-CN" altLang="en-US" sz="2000" dirty="0"/>
              <a:t>或</a:t>
            </a:r>
            <a:r>
              <a:rPr lang="en-US" altLang="zh-CN" sz="2000" dirty="0"/>
              <a:t>fail</a:t>
            </a:r>
            <a:r>
              <a:rPr lang="zh-CN" altLang="en-US" sz="2000" dirty="0"/>
              <a:t>了，则</a:t>
            </a:r>
            <a:r>
              <a:rPr lang="en-US" altLang="zh-CN" sz="2000" dirty="0"/>
              <a:t>Spout</a:t>
            </a:r>
            <a:r>
              <a:rPr lang="zh-CN" altLang="en-US" sz="2000" dirty="0"/>
              <a:t>跳过</a:t>
            </a:r>
            <a:r>
              <a:rPr lang="en-US" altLang="zh-CN" sz="2000" dirty="0" err="1"/>
              <a:t>nextTuple</a:t>
            </a:r>
            <a:r>
              <a:rPr lang="en-US" altLang="zh-CN" sz="2000" dirty="0"/>
              <a:t>()</a:t>
            </a:r>
            <a:r>
              <a:rPr lang="zh-CN" altLang="en-US" sz="2000" dirty="0"/>
              <a:t>方法不生成下一个新</a:t>
            </a:r>
            <a:r>
              <a:rPr lang="en-US" altLang="zh-CN" sz="2000" dirty="0"/>
              <a:t>tuple</a:t>
            </a:r>
            <a:r>
              <a:rPr lang="zh-CN" altLang="en-US" sz="2000" dirty="0"/>
              <a:t>，从而限制</a:t>
            </a:r>
            <a:r>
              <a:rPr lang="en-US" altLang="zh-CN" sz="2000" dirty="0"/>
              <a:t>Spout</a:t>
            </a:r>
            <a:r>
              <a:rPr lang="zh-CN" altLang="en-US" sz="2000" dirty="0"/>
              <a:t>的发送速度。</a:t>
            </a:r>
          </a:p>
        </p:txBody>
      </p:sp>
      <p:pic>
        <p:nvPicPr>
          <p:cNvPr id="9" name="图片 8"/>
          <p:cNvPicPr>
            <a:picLocks noChangeAspect="1"/>
          </p:cNvPicPr>
          <p:nvPr/>
        </p:nvPicPr>
        <p:blipFill>
          <a:blip r:embed="rId4" cstate="print"/>
          <a:stretch>
            <a:fillRect/>
          </a:stretch>
        </p:blipFill>
        <p:spPr>
          <a:xfrm>
            <a:off x="1752600" y="3886200"/>
            <a:ext cx="5405886" cy="2884501"/>
          </a:xfrm>
          <a:prstGeom prst="rect">
            <a:avLst/>
          </a:prstGeom>
        </p:spPr>
      </p:pic>
    </p:spTree>
    <p:extLst>
      <p:ext uri="{BB962C8B-B14F-4D97-AF65-F5344CB8AC3E}">
        <p14:creationId xmlns:p14="http://schemas.microsoft.com/office/powerpoint/2010/main" xmlns="" val="33815990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5" name="文本框 4"/>
          <p:cNvSpPr txBox="1"/>
          <p:nvPr/>
        </p:nvSpPr>
        <p:spPr>
          <a:xfrm>
            <a:off x="762000" y="1143000"/>
            <a:ext cx="7717766" cy="5339923"/>
          </a:xfrm>
          <a:prstGeom prst="rect">
            <a:avLst/>
          </a:prstGeom>
          <a:noFill/>
        </p:spPr>
        <p:txBody>
          <a:bodyPr wrap="square" rtlCol="0">
            <a:spAutoFit/>
          </a:bodyPr>
          <a:lstStyle/>
          <a:p>
            <a:r>
              <a:rPr lang="en-US" altLang="zh-CN" sz="2800" b="1" dirty="0"/>
              <a:t>Acker</a:t>
            </a:r>
            <a:r>
              <a:rPr lang="zh-CN" altLang="en-US" sz="2800" b="1" dirty="0"/>
              <a:t>算法</a:t>
            </a:r>
            <a:endParaRPr lang="zh-CN" altLang="en-US" sz="2800" dirty="0"/>
          </a:p>
          <a:p>
            <a:pPr>
              <a:spcBef>
                <a:spcPts val="1200"/>
              </a:spcBef>
            </a:pPr>
            <a:r>
              <a:rPr lang="zh-CN" altLang="en-US" dirty="0"/>
              <a:t> </a:t>
            </a:r>
            <a:r>
              <a:rPr lang="zh-CN" altLang="en-US" dirty="0" smtClean="0"/>
              <a:t>     前面</a:t>
            </a:r>
            <a:r>
              <a:rPr lang="zh-CN" altLang="en-US" dirty="0"/>
              <a:t>提到，一个</a:t>
            </a:r>
            <a:r>
              <a:rPr lang="en-US" altLang="zh-CN" dirty="0"/>
              <a:t>Spout</a:t>
            </a:r>
            <a:r>
              <a:rPr lang="zh-CN" altLang="en-US" dirty="0"/>
              <a:t>发出的</a:t>
            </a:r>
            <a:r>
              <a:rPr lang="en-US" altLang="zh-CN" dirty="0"/>
              <a:t>tuple</a:t>
            </a:r>
            <a:r>
              <a:rPr lang="zh-CN" altLang="en-US" dirty="0"/>
              <a:t>的</a:t>
            </a:r>
            <a:r>
              <a:rPr lang="en-US" altLang="zh-CN" dirty="0"/>
              <a:t>Tuple Tree</a:t>
            </a:r>
            <a:r>
              <a:rPr lang="zh-CN" altLang="en-US" dirty="0"/>
              <a:t>构成和更新是由处理该</a:t>
            </a:r>
            <a:r>
              <a:rPr lang="en-US" altLang="zh-CN" dirty="0"/>
              <a:t>tuple</a:t>
            </a:r>
            <a:r>
              <a:rPr lang="zh-CN" altLang="en-US" dirty="0"/>
              <a:t>的各个</a:t>
            </a:r>
            <a:r>
              <a:rPr lang="en-US" altLang="zh-CN" dirty="0"/>
              <a:t>Bolts</a:t>
            </a:r>
            <a:r>
              <a:rPr lang="zh-CN" altLang="en-US" dirty="0"/>
              <a:t>在流转过程中完成，跟踪这个</a:t>
            </a:r>
            <a:r>
              <a:rPr lang="en-US" altLang="zh-CN" dirty="0"/>
              <a:t>tuple</a:t>
            </a:r>
            <a:r>
              <a:rPr lang="zh-CN" altLang="en-US" dirty="0"/>
              <a:t>及其衍生</a:t>
            </a:r>
            <a:r>
              <a:rPr lang="en-US" altLang="zh-CN" dirty="0"/>
              <a:t>tuples</a:t>
            </a:r>
            <a:r>
              <a:rPr lang="zh-CN" altLang="en-US" dirty="0"/>
              <a:t>（它们构成了</a:t>
            </a:r>
            <a:r>
              <a:rPr lang="en-US" altLang="zh-CN" dirty="0"/>
              <a:t>Tuple Tree</a:t>
            </a:r>
            <a:r>
              <a:rPr lang="zh-CN" altLang="en-US" dirty="0"/>
              <a:t>）的</a:t>
            </a:r>
            <a:r>
              <a:rPr lang="en-US" altLang="zh-CN" dirty="0"/>
              <a:t>Acker</a:t>
            </a:r>
            <a:r>
              <a:rPr lang="zh-CN" altLang="en-US" dirty="0"/>
              <a:t>程序最终基于以下算法</a:t>
            </a:r>
            <a:r>
              <a:rPr lang="zh-CN" altLang="en-US" dirty="0">
                <a:solidFill>
                  <a:srgbClr val="FF0000"/>
                </a:solidFill>
              </a:rPr>
              <a:t>判断</a:t>
            </a:r>
            <a:r>
              <a:rPr lang="en-US" altLang="zh-CN" dirty="0">
                <a:solidFill>
                  <a:srgbClr val="FF0000"/>
                </a:solidFill>
              </a:rPr>
              <a:t>Tuple Tree</a:t>
            </a:r>
            <a:r>
              <a:rPr lang="zh-CN" altLang="en-US" dirty="0">
                <a:solidFill>
                  <a:srgbClr val="FF0000"/>
                </a:solidFill>
              </a:rPr>
              <a:t>是否处理完毕</a:t>
            </a:r>
            <a:r>
              <a:rPr lang="zh-CN" altLang="en-US" dirty="0"/>
              <a:t>（即树中所有的节点都被</a:t>
            </a:r>
            <a:r>
              <a:rPr lang="en-US" altLang="zh-CN" dirty="0" err="1"/>
              <a:t>Acked</a:t>
            </a:r>
            <a:r>
              <a:rPr lang="zh-CN" altLang="en-US" dirty="0"/>
              <a:t>），也即判断该</a:t>
            </a:r>
            <a:r>
              <a:rPr lang="en-US" altLang="zh-CN" dirty="0"/>
              <a:t>tuple</a:t>
            </a:r>
            <a:r>
              <a:rPr lang="zh-CN" altLang="en-US" dirty="0"/>
              <a:t>处理是否结束</a:t>
            </a:r>
            <a:r>
              <a:rPr lang="zh-CN" altLang="en-US" dirty="0" smtClean="0"/>
              <a:t>：</a:t>
            </a:r>
            <a:endParaRPr lang="en-US" altLang="zh-CN" dirty="0" smtClean="0"/>
          </a:p>
          <a:p>
            <a:pPr>
              <a:spcBef>
                <a:spcPts val="600"/>
              </a:spcBef>
            </a:pPr>
            <a:r>
              <a:rPr lang="en-US" altLang="zh-CN" dirty="0"/>
              <a:t>1</a:t>
            </a:r>
            <a:r>
              <a:rPr lang="zh-CN" altLang="en-US" dirty="0"/>
              <a:t>）当</a:t>
            </a:r>
            <a:r>
              <a:rPr lang="en-US" altLang="zh-CN" dirty="0"/>
              <a:t>Spout</a:t>
            </a:r>
            <a:r>
              <a:rPr lang="zh-CN" altLang="en-US" dirty="0"/>
              <a:t>生成一个新</a:t>
            </a:r>
            <a:r>
              <a:rPr lang="en-US" altLang="zh-CN" dirty="0"/>
              <a:t>tuple</a:t>
            </a:r>
            <a:r>
              <a:rPr lang="zh-CN" altLang="en-US" dirty="0"/>
              <a:t>时，会向</a:t>
            </a:r>
            <a:r>
              <a:rPr lang="en-US" altLang="zh-CN" dirty="0"/>
              <a:t>Acker</a:t>
            </a:r>
            <a:r>
              <a:rPr lang="zh-CN" altLang="en-US" dirty="0"/>
              <a:t>发送如下一条信息通知</a:t>
            </a:r>
            <a:r>
              <a:rPr lang="en-US" altLang="zh-CN" dirty="0" smtClean="0"/>
              <a:t>Acker</a:t>
            </a:r>
            <a:endParaRPr lang="zh-CN" altLang="en-US" dirty="0"/>
          </a:p>
          <a:p>
            <a:r>
              <a:rPr lang="zh-CN" altLang="en-US" dirty="0" smtClean="0"/>
              <a:t>           </a:t>
            </a:r>
            <a:r>
              <a:rPr lang="en-US" altLang="zh-CN" dirty="0" smtClean="0"/>
              <a:t>{ </a:t>
            </a:r>
            <a:r>
              <a:rPr lang="en-US" altLang="zh-CN" dirty="0"/>
              <a:t>spout-tuple-id {:spout-task task-id : </a:t>
            </a:r>
            <a:r>
              <a:rPr lang="en-US" altLang="zh-CN" dirty="0" err="1"/>
              <a:t>val</a:t>
            </a:r>
            <a:r>
              <a:rPr lang="en-US" altLang="zh-CN" dirty="0"/>
              <a:t> </a:t>
            </a:r>
            <a:r>
              <a:rPr lang="en-US" altLang="zh-CN" dirty="0" err="1">
                <a:solidFill>
                  <a:srgbClr val="FF0000"/>
                </a:solidFill>
              </a:rPr>
              <a:t>ack-val</a:t>
            </a:r>
            <a:r>
              <a:rPr lang="en-US" altLang="zh-CN" dirty="0">
                <a:solidFill>
                  <a:srgbClr val="FF0000"/>
                </a:solidFill>
              </a:rPr>
              <a:t> </a:t>
            </a:r>
            <a:r>
              <a:rPr lang="en-US" altLang="zh-CN" dirty="0"/>
              <a:t>} } </a:t>
            </a:r>
          </a:p>
          <a:p>
            <a:r>
              <a:rPr lang="zh-CN" altLang="en-US" dirty="0"/>
              <a:t>这里，</a:t>
            </a:r>
            <a:r>
              <a:rPr lang="en-US" altLang="zh-CN" dirty="0" smtClean="0"/>
              <a:t>spout-</a:t>
            </a:r>
            <a:r>
              <a:rPr lang="en-US" altLang="zh-CN" dirty="0" err="1" smtClean="0"/>
              <a:t>tuple</a:t>
            </a:r>
            <a:r>
              <a:rPr lang="en-US" altLang="zh-CN" dirty="0" smtClean="0"/>
              <a:t>-id</a:t>
            </a:r>
            <a:r>
              <a:rPr lang="zh-CN" altLang="en-US" dirty="0" smtClean="0"/>
              <a:t>是这</a:t>
            </a:r>
            <a:r>
              <a:rPr lang="zh-CN" altLang="en-US" dirty="0"/>
              <a:t>条新</a:t>
            </a:r>
            <a:r>
              <a:rPr lang="en-US" altLang="zh-CN" dirty="0"/>
              <a:t>tuple</a:t>
            </a:r>
            <a:r>
              <a:rPr lang="zh-CN" altLang="en-US" dirty="0"/>
              <a:t>随机生成的</a:t>
            </a:r>
            <a:r>
              <a:rPr lang="en-US" altLang="zh-CN" dirty="0"/>
              <a:t>64-bit ID</a:t>
            </a:r>
          </a:p>
          <a:p>
            <a:r>
              <a:rPr lang="en-US" altLang="zh-CN" dirty="0"/>
              <a:t>      </a:t>
            </a:r>
            <a:r>
              <a:rPr lang="en-US" altLang="zh-CN" dirty="0" smtClean="0"/>
              <a:t>     task-id</a:t>
            </a:r>
            <a:r>
              <a:rPr lang="zh-CN" altLang="en-US" dirty="0" smtClean="0"/>
              <a:t>是产生</a:t>
            </a:r>
            <a:r>
              <a:rPr lang="zh-CN" altLang="en-US" dirty="0"/>
              <a:t>这条</a:t>
            </a:r>
            <a:r>
              <a:rPr lang="en-US" altLang="zh-CN" dirty="0"/>
              <a:t>tuple</a:t>
            </a:r>
            <a:r>
              <a:rPr lang="zh-CN" altLang="en-US" dirty="0"/>
              <a:t>的</a:t>
            </a:r>
            <a:r>
              <a:rPr lang="en-US" altLang="zh-CN" dirty="0"/>
              <a:t>Spout ID</a:t>
            </a:r>
            <a:r>
              <a:rPr lang="zh-CN" altLang="en-US" dirty="0"/>
              <a:t>，</a:t>
            </a:r>
            <a:r>
              <a:rPr lang="en-US" altLang="zh-CN" dirty="0"/>
              <a:t>Spout</a:t>
            </a:r>
            <a:r>
              <a:rPr lang="zh-CN" altLang="en-US" dirty="0"/>
              <a:t>可能有多个</a:t>
            </a:r>
            <a:r>
              <a:rPr lang="en-US" altLang="zh-CN" dirty="0"/>
              <a:t>task</a:t>
            </a:r>
            <a:r>
              <a:rPr lang="zh-CN" altLang="en-US" dirty="0"/>
              <a:t>，每个</a:t>
            </a:r>
            <a:r>
              <a:rPr lang="en-US" altLang="zh-CN" dirty="0"/>
              <a:t>task</a:t>
            </a:r>
            <a:r>
              <a:rPr lang="zh-CN" altLang="en-US" dirty="0"/>
              <a:t>都会被分配一个唯一的</a:t>
            </a:r>
            <a:r>
              <a:rPr lang="en-US" altLang="zh-CN" dirty="0" err="1"/>
              <a:t>taskId</a:t>
            </a:r>
            <a:endParaRPr lang="en-US" altLang="zh-CN" dirty="0"/>
          </a:p>
          <a:p>
            <a:r>
              <a:rPr lang="en-US" altLang="zh-CN" dirty="0"/>
              <a:t>      </a:t>
            </a:r>
            <a:r>
              <a:rPr lang="en-US" altLang="zh-CN" dirty="0" smtClean="0"/>
              <a:t>     </a:t>
            </a:r>
            <a:r>
              <a:rPr lang="en-US" altLang="zh-CN" dirty="0" err="1" smtClean="0"/>
              <a:t>ack-val</a:t>
            </a:r>
            <a:r>
              <a:rPr lang="zh-CN" altLang="en-US" dirty="0"/>
              <a:t>：</a:t>
            </a:r>
            <a:r>
              <a:rPr lang="en-US" altLang="zh-CN" dirty="0"/>
              <a:t>Acker</a:t>
            </a:r>
            <a:r>
              <a:rPr lang="zh-CN" altLang="en-US" dirty="0"/>
              <a:t>使用的</a:t>
            </a:r>
            <a:r>
              <a:rPr lang="en-US" altLang="zh-CN" dirty="0"/>
              <a:t>64-bit</a:t>
            </a:r>
            <a:r>
              <a:rPr lang="zh-CN" altLang="en-US" dirty="0"/>
              <a:t>的校验值，</a:t>
            </a:r>
            <a:r>
              <a:rPr lang="zh-CN" altLang="en-US" dirty="0">
                <a:solidFill>
                  <a:srgbClr val="FF0000"/>
                </a:solidFill>
              </a:rPr>
              <a:t>初始值为</a:t>
            </a:r>
            <a:r>
              <a:rPr lang="en-US" altLang="zh-CN" dirty="0">
                <a:solidFill>
                  <a:srgbClr val="FF0000"/>
                </a:solidFill>
              </a:rPr>
              <a:t>0</a:t>
            </a:r>
            <a:endParaRPr lang="zh-CN" altLang="en-US" dirty="0">
              <a:solidFill>
                <a:srgbClr val="FF0000"/>
              </a:solidFill>
            </a:endParaRPr>
          </a:p>
          <a:p>
            <a:r>
              <a:rPr lang="zh-CN" altLang="en-US" dirty="0"/>
              <a:t> </a:t>
            </a:r>
          </a:p>
          <a:p>
            <a:r>
              <a:rPr lang="zh-CN" altLang="en-US" dirty="0"/>
              <a:t> </a:t>
            </a:r>
            <a:r>
              <a:rPr lang="zh-CN" altLang="en-US" dirty="0" smtClean="0"/>
              <a:t>    收到</a:t>
            </a:r>
            <a:r>
              <a:rPr lang="en-US" altLang="zh-CN" dirty="0"/>
              <a:t>Spout</a:t>
            </a:r>
            <a:r>
              <a:rPr lang="zh-CN" altLang="en-US" dirty="0"/>
              <a:t>发来的初始</a:t>
            </a:r>
            <a:r>
              <a:rPr lang="en-US" altLang="zh-CN" dirty="0"/>
              <a:t>tuple</a:t>
            </a:r>
            <a:r>
              <a:rPr lang="zh-CN" altLang="en-US" dirty="0"/>
              <a:t>消息后，</a:t>
            </a:r>
            <a:r>
              <a:rPr lang="en-US" altLang="zh-CN" dirty="0"/>
              <a:t>Acker</a:t>
            </a:r>
            <a:r>
              <a:rPr lang="zh-CN" altLang="en-US" dirty="0"/>
              <a:t>首先将</a:t>
            </a:r>
            <a:r>
              <a:rPr lang="en-US" altLang="zh-CN" dirty="0" err="1"/>
              <a:t>ack-val</a:t>
            </a:r>
            <a:r>
              <a:rPr lang="zh-CN" altLang="en-US" dirty="0"/>
              <a:t>（此时为</a:t>
            </a:r>
            <a:r>
              <a:rPr lang="en-US" altLang="zh-CN" dirty="0"/>
              <a:t>0</a:t>
            </a:r>
            <a:r>
              <a:rPr lang="zh-CN" altLang="en-US" dirty="0"/>
              <a:t>）与初始</a:t>
            </a:r>
            <a:r>
              <a:rPr lang="en-US" altLang="zh-CN" dirty="0"/>
              <a:t>tuple</a:t>
            </a:r>
            <a:r>
              <a:rPr lang="zh-CN" altLang="en-US" dirty="0"/>
              <a:t>的</a:t>
            </a:r>
            <a:r>
              <a:rPr lang="en-US" altLang="zh-CN" dirty="0" err="1"/>
              <a:t>msgId</a:t>
            </a:r>
            <a:r>
              <a:rPr lang="zh-CN" altLang="en-US" dirty="0"/>
              <a:t>做一个</a:t>
            </a:r>
            <a:r>
              <a:rPr lang="en-US" altLang="zh-CN" dirty="0"/>
              <a:t>XOR</a:t>
            </a:r>
            <a:r>
              <a:rPr lang="zh-CN" altLang="en-US" dirty="0"/>
              <a:t>（</a:t>
            </a:r>
            <a:r>
              <a:rPr lang="en-US" altLang="zh-CN" dirty="0"/>
              <a:t>exclusive OR</a:t>
            </a:r>
            <a:r>
              <a:rPr lang="zh-CN" altLang="en-US" dirty="0"/>
              <a:t>）运算</a:t>
            </a:r>
            <a:r>
              <a:rPr lang="zh-CN" altLang="en-US" dirty="0" smtClean="0"/>
              <a:t>（下表），</a:t>
            </a:r>
            <a:r>
              <a:rPr lang="zh-CN" altLang="en-US" dirty="0"/>
              <a:t>并将结果</a:t>
            </a:r>
            <a:r>
              <a:rPr lang="zh-CN" altLang="en-US" dirty="0" smtClean="0"/>
              <a:t>更新</a:t>
            </a:r>
            <a:r>
              <a:rPr lang="en-US" altLang="zh-CN" dirty="0" smtClean="0">
                <a:solidFill>
                  <a:srgbClr val="FF0000"/>
                </a:solidFill>
              </a:rPr>
              <a:t>Acker</a:t>
            </a:r>
            <a:r>
              <a:rPr lang="zh-CN" altLang="en-US" dirty="0" smtClean="0">
                <a:solidFill>
                  <a:srgbClr val="FF0000"/>
                </a:solidFill>
              </a:rPr>
              <a:t>所持的目前</a:t>
            </a:r>
            <a:r>
              <a:rPr lang="en-US" altLang="zh-CN" dirty="0" err="1" smtClean="0"/>
              <a:t>ack-val</a:t>
            </a:r>
            <a:r>
              <a:rPr lang="zh-CN" altLang="en-US" dirty="0"/>
              <a:t>值：</a:t>
            </a:r>
          </a:p>
          <a:p>
            <a:pPr>
              <a:spcBef>
                <a:spcPts val="1200"/>
              </a:spcBef>
            </a:pPr>
            <a:r>
              <a:rPr lang="zh-CN" altLang="en-US" dirty="0" smtClean="0"/>
              <a:t>           </a:t>
            </a:r>
            <a:r>
              <a:rPr lang="en-US" altLang="zh-CN" dirty="0" err="1" smtClean="0"/>
              <a:t>ack-val</a:t>
            </a:r>
            <a:r>
              <a:rPr lang="en-US" altLang="zh-CN" dirty="0" smtClean="0"/>
              <a:t> </a:t>
            </a:r>
            <a:r>
              <a:rPr lang="en-US" altLang="zh-CN" dirty="0"/>
              <a:t>= (</a:t>
            </a:r>
            <a:r>
              <a:rPr lang="en-US" altLang="zh-CN" dirty="0" err="1"/>
              <a:t>ack-val</a:t>
            </a:r>
            <a:r>
              <a:rPr lang="en-US" altLang="zh-CN" dirty="0"/>
              <a:t>) XOR (spout-tuple-id);</a:t>
            </a:r>
          </a:p>
          <a:p>
            <a:endParaRPr lang="zh-CN" altLang="en-US" dirty="0"/>
          </a:p>
        </p:txBody>
      </p:sp>
    </p:spTree>
    <p:extLst>
      <p:ext uri="{BB962C8B-B14F-4D97-AF65-F5344CB8AC3E}">
        <p14:creationId xmlns:p14="http://schemas.microsoft.com/office/powerpoint/2010/main" xmlns="" val="18671023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5" name="文本框 4"/>
          <p:cNvSpPr txBox="1"/>
          <p:nvPr/>
        </p:nvSpPr>
        <p:spPr>
          <a:xfrm>
            <a:off x="762000" y="3886200"/>
            <a:ext cx="8077200" cy="2816156"/>
          </a:xfrm>
          <a:prstGeom prst="rect">
            <a:avLst/>
          </a:prstGeom>
          <a:noFill/>
        </p:spPr>
        <p:txBody>
          <a:bodyPr wrap="square" rtlCol="0">
            <a:spAutoFit/>
          </a:bodyPr>
          <a:lstStyle/>
          <a:p>
            <a:r>
              <a:rPr lang="en-US" altLang="zh-CN" dirty="0"/>
              <a:t>2</a:t>
            </a:r>
            <a:r>
              <a:rPr lang="zh-CN" altLang="en-US" dirty="0"/>
              <a:t>）</a:t>
            </a:r>
            <a:r>
              <a:rPr lang="en-US" altLang="zh-CN" dirty="0"/>
              <a:t>Bolt</a:t>
            </a:r>
            <a:r>
              <a:rPr lang="zh-CN" altLang="en-US" dirty="0"/>
              <a:t>处理完输入的</a:t>
            </a:r>
            <a:r>
              <a:rPr lang="en-US" altLang="zh-CN" dirty="0"/>
              <a:t>tuple</a:t>
            </a:r>
            <a:r>
              <a:rPr lang="zh-CN" altLang="en-US" dirty="0"/>
              <a:t>，若创建了新的衍生</a:t>
            </a:r>
            <a:r>
              <a:rPr lang="en-US" altLang="zh-CN" dirty="0"/>
              <a:t>tuples</a:t>
            </a:r>
            <a:r>
              <a:rPr lang="zh-CN" altLang="en-US" dirty="0"/>
              <a:t>向下游发送，在向</a:t>
            </a:r>
            <a:r>
              <a:rPr lang="en-US" altLang="zh-CN" dirty="0"/>
              <a:t>Acker</a:t>
            </a:r>
            <a:r>
              <a:rPr lang="zh-CN" altLang="en-US" dirty="0"/>
              <a:t>发送消息确认输入</a:t>
            </a:r>
            <a:r>
              <a:rPr lang="en-US" altLang="zh-CN" dirty="0"/>
              <a:t>tuple</a:t>
            </a:r>
            <a:r>
              <a:rPr lang="zh-CN" altLang="en-US" dirty="0"/>
              <a:t>完成时，它会先把</a:t>
            </a:r>
            <a:r>
              <a:rPr lang="zh-CN" altLang="en-US" dirty="0">
                <a:solidFill>
                  <a:srgbClr val="FF0000"/>
                </a:solidFill>
              </a:rPr>
              <a:t>输入</a:t>
            </a:r>
            <a:r>
              <a:rPr lang="en-US" altLang="zh-CN" dirty="0">
                <a:solidFill>
                  <a:srgbClr val="FF0000"/>
                </a:solidFill>
              </a:rPr>
              <a:t>tuple</a:t>
            </a:r>
            <a:r>
              <a:rPr lang="zh-CN" altLang="en-US" dirty="0">
                <a:solidFill>
                  <a:srgbClr val="FF0000"/>
                </a:solidFill>
              </a:rPr>
              <a:t>的</a:t>
            </a:r>
            <a:r>
              <a:rPr lang="en-US" altLang="zh-CN" dirty="0" err="1">
                <a:solidFill>
                  <a:srgbClr val="FF0000"/>
                </a:solidFill>
              </a:rPr>
              <a:t>msgId</a:t>
            </a:r>
            <a:r>
              <a:rPr lang="zh-CN" altLang="en-US" dirty="0">
                <a:solidFill>
                  <a:srgbClr val="FF0000"/>
                </a:solidFill>
              </a:rPr>
              <a:t>与所有衍生</a:t>
            </a:r>
            <a:r>
              <a:rPr lang="en-US" altLang="zh-CN" dirty="0">
                <a:solidFill>
                  <a:srgbClr val="FF0000"/>
                </a:solidFill>
              </a:rPr>
              <a:t>tuples</a:t>
            </a:r>
            <a:r>
              <a:rPr lang="zh-CN" altLang="en-US" dirty="0">
                <a:solidFill>
                  <a:srgbClr val="FF0000"/>
                </a:solidFill>
              </a:rPr>
              <a:t>的</a:t>
            </a:r>
            <a:r>
              <a:rPr lang="en-US" altLang="zh-CN" dirty="0" err="1">
                <a:solidFill>
                  <a:srgbClr val="FF0000"/>
                </a:solidFill>
              </a:rPr>
              <a:t>msgId</a:t>
            </a:r>
            <a:r>
              <a:rPr lang="zh-CN" altLang="en-US" dirty="0">
                <a:solidFill>
                  <a:srgbClr val="FF0000"/>
                </a:solidFill>
              </a:rPr>
              <a:t>（也是</a:t>
            </a:r>
            <a:r>
              <a:rPr lang="en-US" altLang="zh-CN" dirty="0">
                <a:solidFill>
                  <a:srgbClr val="FF0000"/>
                </a:solidFill>
              </a:rPr>
              <a:t>64-bit</a:t>
            </a:r>
            <a:r>
              <a:rPr lang="zh-CN" altLang="en-US" dirty="0">
                <a:solidFill>
                  <a:srgbClr val="FF0000"/>
                </a:solidFill>
              </a:rPr>
              <a:t>的全新</a:t>
            </a:r>
            <a:r>
              <a:rPr lang="en-US" altLang="zh-CN" dirty="0">
                <a:solidFill>
                  <a:srgbClr val="FF0000"/>
                </a:solidFill>
              </a:rPr>
              <a:t>ID</a:t>
            </a:r>
            <a:r>
              <a:rPr lang="zh-CN" altLang="en-US" dirty="0">
                <a:solidFill>
                  <a:srgbClr val="FF0000"/>
                </a:solidFill>
              </a:rPr>
              <a:t>）作</a:t>
            </a:r>
            <a:r>
              <a:rPr lang="en-US" altLang="zh-CN" dirty="0">
                <a:solidFill>
                  <a:srgbClr val="FF0000"/>
                </a:solidFill>
              </a:rPr>
              <a:t>XOR</a:t>
            </a:r>
            <a:r>
              <a:rPr lang="zh-CN" altLang="en-US" dirty="0">
                <a:solidFill>
                  <a:srgbClr val="FF0000"/>
                </a:solidFill>
              </a:rPr>
              <a:t>运算</a:t>
            </a:r>
            <a:r>
              <a:rPr lang="zh-CN" altLang="en-US" dirty="0"/>
              <a:t>，然后把结果</a:t>
            </a:r>
            <a:r>
              <a:rPr lang="en-US" altLang="zh-CN" dirty="0" err="1"/>
              <a:t>tmp-ack-val</a:t>
            </a:r>
            <a:r>
              <a:rPr lang="zh-CN" altLang="en-US" dirty="0"/>
              <a:t>包含在发送的</a:t>
            </a:r>
            <a:r>
              <a:rPr lang="en-US" altLang="zh-CN" dirty="0" err="1"/>
              <a:t>Ack</a:t>
            </a:r>
            <a:r>
              <a:rPr lang="zh-CN" altLang="en-US" dirty="0"/>
              <a:t>消息中，消息格式是</a:t>
            </a:r>
          </a:p>
          <a:p>
            <a:r>
              <a:rPr lang="zh-CN" altLang="en-US" dirty="0"/>
              <a:t>	</a:t>
            </a:r>
            <a:r>
              <a:rPr lang="en-US" altLang="zh-CN" dirty="0"/>
              <a:t>:(spout-tuple-id, </a:t>
            </a:r>
            <a:r>
              <a:rPr lang="en-US" altLang="zh-CN" dirty="0" err="1"/>
              <a:t>tmp-ack-val</a:t>
            </a:r>
            <a:r>
              <a:rPr lang="en-US" altLang="zh-CN" dirty="0"/>
              <a:t>)</a:t>
            </a:r>
          </a:p>
          <a:p>
            <a:pPr>
              <a:spcBef>
                <a:spcPts val="600"/>
              </a:spcBef>
            </a:pPr>
            <a:r>
              <a:rPr lang="en-US" altLang="zh-CN" dirty="0"/>
              <a:t>Acker</a:t>
            </a:r>
            <a:r>
              <a:rPr lang="zh-CN" altLang="en-US" dirty="0"/>
              <a:t>收到每个</a:t>
            </a:r>
            <a:r>
              <a:rPr lang="en-US" altLang="zh-CN" dirty="0"/>
              <a:t>Bolt</a:t>
            </a:r>
            <a:r>
              <a:rPr lang="zh-CN" altLang="en-US" dirty="0"/>
              <a:t>发来的</a:t>
            </a:r>
            <a:r>
              <a:rPr lang="en-US" altLang="zh-CN" dirty="0" err="1"/>
              <a:t>Ack</a:t>
            </a:r>
            <a:r>
              <a:rPr lang="zh-CN" altLang="en-US" dirty="0"/>
              <a:t>消息，都会执行如下运算：</a:t>
            </a:r>
          </a:p>
          <a:p>
            <a:r>
              <a:rPr lang="zh-CN" altLang="en-US" dirty="0"/>
              <a:t>	</a:t>
            </a:r>
            <a:r>
              <a:rPr lang="en-US" altLang="zh-CN" dirty="0" err="1"/>
              <a:t>ack-val</a:t>
            </a:r>
            <a:r>
              <a:rPr lang="en-US" altLang="zh-CN" dirty="0"/>
              <a:t> = (</a:t>
            </a:r>
            <a:r>
              <a:rPr lang="en-US" altLang="zh-CN" dirty="0" err="1"/>
              <a:t>ack-val</a:t>
            </a:r>
            <a:r>
              <a:rPr lang="en-US" altLang="zh-CN" dirty="0"/>
              <a:t>) XOR (</a:t>
            </a:r>
            <a:r>
              <a:rPr lang="en-US" altLang="zh-CN" dirty="0" err="1"/>
              <a:t>tmp-ack-val</a:t>
            </a:r>
            <a:r>
              <a:rPr lang="en-US" altLang="zh-CN" dirty="0"/>
              <a:t>);</a:t>
            </a:r>
          </a:p>
          <a:p>
            <a:pPr>
              <a:spcBef>
                <a:spcPts val="1200"/>
              </a:spcBef>
            </a:pPr>
            <a:r>
              <a:rPr lang="zh-CN" altLang="en-US" dirty="0" smtClean="0"/>
              <a:t>所以</a:t>
            </a:r>
            <a:r>
              <a:rPr lang="en-US" altLang="zh-CN" dirty="0" smtClean="0"/>
              <a:t>Acker</a:t>
            </a:r>
            <a:r>
              <a:rPr lang="zh-CN" altLang="en-US" dirty="0" smtClean="0"/>
              <a:t>所持的</a:t>
            </a:r>
            <a:r>
              <a:rPr lang="en-US" altLang="zh-CN" dirty="0" err="1" smtClean="0"/>
              <a:t>ack-val</a:t>
            </a:r>
            <a:r>
              <a:rPr lang="zh-CN" altLang="en-US" dirty="0"/>
              <a:t>所含值总是目前</a:t>
            </a:r>
            <a:r>
              <a:rPr lang="en-US" altLang="zh-CN" dirty="0"/>
              <a:t>Tuple Tree</a:t>
            </a:r>
            <a:r>
              <a:rPr lang="zh-CN" altLang="en-US" dirty="0"/>
              <a:t>中</a:t>
            </a:r>
            <a:r>
              <a:rPr lang="zh-CN" altLang="en-US" dirty="0">
                <a:solidFill>
                  <a:srgbClr val="FF0000"/>
                </a:solidFill>
              </a:rPr>
              <a:t>所有</a:t>
            </a:r>
            <a:r>
              <a:rPr lang="en-US" altLang="zh-CN" dirty="0">
                <a:solidFill>
                  <a:srgbClr val="FF0000"/>
                </a:solidFill>
              </a:rPr>
              <a:t>tuples</a:t>
            </a:r>
            <a:r>
              <a:rPr lang="zh-CN" altLang="en-US" dirty="0">
                <a:solidFill>
                  <a:srgbClr val="FF0000"/>
                </a:solidFill>
              </a:rPr>
              <a:t>的</a:t>
            </a:r>
            <a:r>
              <a:rPr lang="en-US" altLang="zh-CN" dirty="0" err="1">
                <a:solidFill>
                  <a:srgbClr val="FF0000"/>
                </a:solidFill>
              </a:rPr>
              <a:t>msgId</a:t>
            </a:r>
            <a:r>
              <a:rPr lang="zh-CN" altLang="en-US" dirty="0">
                <a:solidFill>
                  <a:srgbClr val="FF0000"/>
                </a:solidFill>
              </a:rPr>
              <a:t>的</a:t>
            </a:r>
            <a:r>
              <a:rPr lang="en-US" altLang="zh-CN" dirty="0">
                <a:solidFill>
                  <a:srgbClr val="FF0000"/>
                </a:solidFill>
              </a:rPr>
              <a:t>XOR</a:t>
            </a:r>
            <a:r>
              <a:rPr lang="zh-CN" altLang="en-US" dirty="0">
                <a:solidFill>
                  <a:srgbClr val="FF0000"/>
                </a:solidFill>
              </a:rPr>
              <a:t>运算值</a:t>
            </a:r>
            <a:r>
              <a:rPr lang="zh-CN" altLang="en-US" dirty="0" smtClean="0"/>
              <a:t>。</a:t>
            </a:r>
            <a:endParaRPr lang="zh-CN" altLang="en-US" dirty="0"/>
          </a:p>
        </p:txBody>
      </p:sp>
      <p:pic>
        <p:nvPicPr>
          <p:cNvPr id="2" name="图片 1"/>
          <p:cNvPicPr>
            <a:picLocks noChangeAspect="1"/>
          </p:cNvPicPr>
          <p:nvPr/>
        </p:nvPicPr>
        <p:blipFill>
          <a:blip r:embed="rId4" cstate="print"/>
          <a:stretch>
            <a:fillRect/>
          </a:stretch>
        </p:blipFill>
        <p:spPr>
          <a:xfrm>
            <a:off x="914400" y="1828800"/>
            <a:ext cx="7046753" cy="1981200"/>
          </a:xfrm>
          <a:prstGeom prst="rect">
            <a:avLst/>
          </a:prstGeom>
        </p:spPr>
      </p:pic>
      <p:sp>
        <p:nvSpPr>
          <p:cNvPr id="9" name="矩形 8"/>
          <p:cNvSpPr/>
          <p:nvPr/>
        </p:nvSpPr>
        <p:spPr>
          <a:xfrm>
            <a:off x="762000" y="1219200"/>
            <a:ext cx="6934200" cy="523220"/>
          </a:xfrm>
          <a:prstGeom prst="rect">
            <a:avLst/>
          </a:prstGeom>
        </p:spPr>
        <p:txBody>
          <a:bodyPr wrap="square">
            <a:spAutoFit/>
          </a:bodyPr>
          <a:lstStyle/>
          <a:p>
            <a:r>
              <a:rPr lang="en-US" altLang="zh-CN" sz="2800" b="1" dirty="0" smtClean="0"/>
              <a:t>Acker</a:t>
            </a:r>
            <a:r>
              <a:rPr lang="zh-CN" altLang="en-US" sz="2800" b="1" dirty="0" smtClean="0"/>
              <a:t>算法（续）</a:t>
            </a:r>
            <a:endParaRPr lang="zh-CN" altLang="en-US" sz="2800" dirty="0"/>
          </a:p>
        </p:txBody>
      </p:sp>
    </p:spTree>
    <p:extLst>
      <p:ext uri="{BB962C8B-B14F-4D97-AF65-F5344CB8AC3E}">
        <p14:creationId xmlns:p14="http://schemas.microsoft.com/office/powerpoint/2010/main" xmlns="" val="30607959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5" name="文本框 4"/>
          <p:cNvSpPr txBox="1"/>
          <p:nvPr/>
        </p:nvSpPr>
        <p:spPr>
          <a:xfrm>
            <a:off x="762000" y="1828800"/>
            <a:ext cx="7717766" cy="4401205"/>
          </a:xfrm>
          <a:prstGeom prst="rect">
            <a:avLst/>
          </a:prstGeom>
          <a:noFill/>
        </p:spPr>
        <p:txBody>
          <a:bodyPr wrap="square" rtlCol="0">
            <a:spAutoFit/>
          </a:bodyPr>
          <a:lstStyle/>
          <a:p>
            <a:r>
              <a:rPr lang="en-US" altLang="zh-CN" sz="2000" dirty="0"/>
              <a:t>3</a:t>
            </a:r>
            <a:r>
              <a:rPr lang="zh-CN" altLang="en-US" sz="2000" dirty="0"/>
              <a:t>）当</a:t>
            </a:r>
            <a:r>
              <a:rPr lang="en-US" altLang="zh-CN" sz="2000" dirty="0"/>
              <a:t>Acker</a:t>
            </a:r>
            <a:r>
              <a:rPr lang="zh-CN" altLang="en-US" sz="2000" dirty="0"/>
              <a:t>收到一个</a:t>
            </a:r>
            <a:r>
              <a:rPr lang="en-US" altLang="zh-CN" sz="2000" dirty="0" err="1"/>
              <a:t>Ack</a:t>
            </a:r>
            <a:r>
              <a:rPr lang="zh-CN" altLang="en-US" sz="2000" dirty="0"/>
              <a:t>消息使</a:t>
            </a:r>
            <a:r>
              <a:rPr lang="en-US" altLang="zh-CN" sz="2000" dirty="0" err="1"/>
              <a:t>ack-val</a:t>
            </a:r>
            <a:r>
              <a:rPr lang="en-US" altLang="zh-CN" sz="2000" dirty="0"/>
              <a:t> = 0</a:t>
            </a:r>
            <a:r>
              <a:rPr lang="zh-CN" altLang="en-US" sz="2000" dirty="0"/>
              <a:t>时，该条</a:t>
            </a:r>
            <a:r>
              <a:rPr lang="en-US" altLang="zh-CN" sz="2000" dirty="0" err="1"/>
              <a:t>tuple</a:t>
            </a:r>
            <a:r>
              <a:rPr lang="zh-CN" altLang="en-US" sz="2000" dirty="0"/>
              <a:t>的处理结束，</a:t>
            </a:r>
            <a:r>
              <a:rPr lang="zh-CN" altLang="en-US" sz="2000" dirty="0" smtClean="0"/>
              <a:t>因为：</a:t>
            </a:r>
            <a:endParaRPr lang="zh-CN" altLang="en-US" sz="2000" dirty="0"/>
          </a:p>
          <a:p>
            <a:r>
              <a:rPr lang="en-US" altLang="zh-CN" sz="2000" dirty="0">
                <a:solidFill>
                  <a:srgbClr val="FF0000"/>
                </a:solidFill>
              </a:rPr>
              <a:t>(</a:t>
            </a:r>
            <a:r>
              <a:rPr lang="en-US" altLang="zh-CN" sz="2000" dirty="0" err="1">
                <a:solidFill>
                  <a:srgbClr val="FF0000"/>
                </a:solidFill>
              </a:rPr>
              <a:t>ack-val</a:t>
            </a:r>
            <a:r>
              <a:rPr lang="en-US" altLang="zh-CN" sz="2000" dirty="0">
                <a:solidFill>
                  <a:srgbClr val="FF0000"/>
                </a:solidFill>
              </a:rPr>
              <a:t>) XOR (</a:t>
            </a:r>
            <a:r>
              <a:rPr lang="en-US" altLang="zh-CN" sz="2000" dirty="0" err="1">
                <a:solidFill>
                  <a:srgbClr val="FF0000"/>
                </a:solidFill>
              </a:rPr>
              <a:t>tmp-ack-val</a:t>
            </a:r>
            <a:r>
              <a:rPr lang="en-US" altLang="zh-CN" sz="2000" dirty="0">
                <a:solidFill>
                  <a:srgbClr val="FF0000"/>
                </a:solidFill>
              </a:rPr>
              <a:t>) = 0</a:t>
            </a:r>
            <a:r>
              <a:rPr lang="zh-CN" altLang="en-US" sz="2000" dirty="0">
                <a:solidFill>
                  <a:srgbClr val="FF0000"/>
                </a:solidFill>
              </a:rPr>
              <a:t>意味着</a:t>
            </a:r>
            <a:r>
              <a:rPr lang="en-US" altLang="zh-CN" sz="2000" dirty="0" err="1">
                <a:solidFill>
                  <a:srgbClr val="FF0000"/>
                </a:solidFill>
              </a:rPr>
              <a:t>ack-val</a:t>
            </a:r>
            <a:r>
              <a:rPr lang="zh-CN" altLang="en-US" sz="2000" dirty="0">
                <a:solidFill>
                  <a:srgbClr val="FF0000"/>
                </a:solidFill>
              </a:rPr>
              <a:t>的值与</a:t>
            </a:r>
            <a:r>
              <a:rPr lang="en-US" altLang="zh-CN" sz="2000" dirty="0" err="1">
                <a:solidFill>
                  <a:srgbClr val="FF0000"/>
                </a:solidFill>
              </a:rPr>
              <a:t>tmp-ack-val</a:t>
            </a:r>
            <a:r>
              <a:rPr lang="zh-CN" altLang="en-US" sz="2000" dirty="0">
                <a:solidFill>
                  <a:srgbClr val="FF0000"/>
                </a:solidFill>
              </a:rPr>
              <a:t>相同（只有两个值完全相同时</a:t>
            </a:r>
            <a:r>
              <a:rPr lang="en-US" altLang="zh-CN" sz="2000" dirty="0">
                <a:solidFill>
                  <a:srgbClr val="FF0000"/>
                </a:solidFill>
              </a:rPr>
              <a:t>XOR</a:t>
            </a:r>
            <a:r>
              <a:rPr lang="zh-CN" altLang="en-US" sz="2000" dirty="0">
                <a:solidFill>
                  <a:srgbClr val="FF0000"/>
                </a:solidFill>
              </a:rPr>
              <a:t>的运算结果才为</a:t>
            </a:r>
            <a:r>
              <a:rPr lang="en-US" altLang="zh-CN" sz="2000" dirty="0">
                <a:solidFill>
                  <a:srgbClr val="FF0000"/>
                </a:solidFill>
              </a:rPr>
              <a:t>0</a:t>
            </a:r>
            <a:r>
              <a:rPr lang="zh-CN" altLang="en-US" sz="2000" dirty="0">
                <a:solidFill>
                  <a:srgbClr val="FF0000"/>
                </a:solidFill>
              </a:rPr>
              <a:t>）</a:t>
            </a:r>
            <a:r>
              <a:rPr lang="zh-CN" altLang="en-US" sz="2000" dirty="0"/>
              <a:t>。这就意味着整个</a:t>
            </a:r>
            <a:r>
              <a:rPr lang="en-US" altLang="zh-CN" sz="2000" dirty="0" err="1"/>
              <a:t>Tuple</a:t>
            </a:r>
            <a:r>
              <a:rPr lang="en-US" altLang="zh-CN" sz="2000" dirty="0"/>
              <a:t> Tree</a:t>
            </a:r>
            <a:r>
              <a:rPr lang="zh-CN" altLang="en-US" sz="2000" dirty="0"/>
              <a:t>在规定时间内（</a:t>
            </a:r>
            <a:r>
              <a:rPr lang="en-US" altLang="zh-CN" sz="2000" dirty="0"/>
              <a:t>timeout</a:t>
            </a:r>
            <a:r>
              <a:rPr lang="zh-CN" altLang="en-US" sz="2000" dirty="0"/>
              <a:t>）再无新的</a:t>
            </a:r>
            <a:r>
              <a:rPr lang="en-US" altLang="zh-CN" sz="2000" dirty="0" err="1"/>
              <a:t>tuple</a:t>
            </a:r>
            <a:r>
              <a:rPr lang="zh-CN" altLang="en-US" sz="2000" dirty="0"/>
              <a:t>产生，整个运算结束。</a:t>
            </a:r>
          </a:p>
          <a:p>
            <a:pPr>
              <a:spcBef>
                <a:spcPts val="1200"/>
              </a:spcBef>
            </a:pPr>
            <a:r>
              <a:rPr lang="zh-CN" altLang="en-US" sz="2000" dirty="0" smtClean="0"/>
              <a:t>有</a:t>
            </a:r>
            <a:r>
              <a:rPr lang="zh-CN" altLang="en-US" sz="2000" dirty="0"/>
              <a:t>无可能由于两个衍生</a:t>
            </a:r>
            <a:r>
              <a:rPr lang="en-US" altLang="zh-CN" sz="2000" dirty="0" err="1"/>
              <a:t>tuple</a:t>
            </a:r>
            <a:r>
              <a:rPr lang="zh-CN" altLang="en-US" sz="2000" dirty="0"/>
              <a:t>的</a:t>
            </a:r>
            <a:r>
              <a:rPr lang="en-US" altLang="zh-CN" sz="2000" dirty="0"/>
              <a:t>ID</a:t>
            </a:r>
            <a:r>
              <a:rPr lang="zh-CN" altLang="en-US" sz="2000" dirty="0"/>
              <a:t>值碰巧相同，造成</a:t>
            </a:r>
            <a:r>
              <a:rPr lang="en-US" altLang="zh-CN" sz="2000" dirty="0" err="1"/>
              <a:t>ack-val</a:t>
            </a:r>
            <a:r>
              <a:rPr lang="zh-CN" altLang="en-US" sz="2000" dirty="0"/>
              <a:t>在</a:t>
            </a:r>
            <a:r>
              <a:rPr lang="en-US" altLang="zh-CN" sz="2000" dirty="0" err="1"/>
              <a:t>Tuple</a:t>
            </a:r>
            <a:r>
              <a:rPr lang="en-US" altLang="zh-CN" sz="2000" dirty="0"/>
              <a:t> Tree</a:t>
            </a:r>
            <a:r>
              <a:rPr lang="zh-CN" altLang="en-US" sz="2000" dirty="0"/>
              <a:t>处理完之前就变成</a:t>
            </a:r>
            <a:r>
              <a:rPr lang="en-US" altLang="zh-CN" sz="2000" dirty="0"/>
              <a:t>0</a:t>
            </a:r>
            <a:r>
              <a:rPr lang="zh-CN" altLang="en-US" sz="2000" dirty="0"/>
              <a:t>？由于衍生</a:t>
            </a:r>
            <a:r>
              <a:rPr lang="en-US" altLang="zh-CN" sz="2000" dirty="0" err="1"/>
              <a:t>tuple</a:t>
            </a:r>
            <a:r>
              <a:rPr lang="zh-CN" altLang="en-US" sz="2000" dirty="0"/>
              <a:t>也是</a:t>
            </a:r>
            <a:r>
              <a:rPr lang="en-US" altLang="zh-CN" sz="2000" dirty="0"/>
              <a:t>64-bit</a:t>
            </a:r>
            <a:r>
              <a:rPr lang="zh-CN" altLang="en-US" sz="2000" dirty="0"/>
              <a:t>的随机数，两个</a:t>
            </a:r>
            <a:r>
              <a:rPr lang="en-US" altLang="zh-CN" sz="2000" dirty="0"/>
              <a:t>64-bit</a:t>
            </a:r>
            <a:r>
              <a:rPr lang="zh-CN" altLang="en-US" sz="2000" dirty="0"/>
              <a:t>随机生成的</a:t>
            </a:r>
            <a:r>
              <a:rPr lang="en-US" altLang="zh-CN" sz="2000" dirty="0"/>
              <a:t>ID</a:t>
            </a:r>
            <a:r>
              <a:rPr lang="zh-CN" altLang="en-US" sz="2000" dirty="0"/>
              <a:t>值完全一样的概率非常低，几乎可忽略不计，因此在</a:t>
            </a:r>
            <a:r>
              <a:rPr lang="en-US" altLang="zh-CN" sz="2000" dirty="0" err="1"/>
              <a:t>Tuple</a:t>
            </a:r>
            <a:r>
              <a:rPr lang="en-US" altLang="zh-CN" sz="2000" dirty="0"/>
              <a:t> Tree</a:t>
            </a:r>
            <a:r>
              <a:rPr lang="zh-CN" altLang="en-US" sz="2000" dirty="0"/>
              <a:t>处理完之前</a:t>
            </a:r>
            <a:r>
              <a:rPr lang="en-US" altLang="zh-CN" sz="2000" dirty="0" err="1"/>
              <a:t>ack-val</a:t>
            </a:r>
            <a:r>
              <a:rPr lang="zh-CN" altLang="en-US" sz="2000" dirty="0"/>
              <a:t>为</a:t>
            </a:r>
            <a:r>
              <a:rPr lang="en-US" altLang="zh-CN" sz="2000" dirty="0"/>
              <a:t>0</a:t>
            </a:r>
            <a:r>
              <a:rPr lang="zh-CN" altLang="en-US" sz="2000" dirty="0"/>
              <a:t>的概率非常小；</a:t>
            </a:r>
          </a:p>
          <a:p>
            <a:pPr>
              <a:spcBef>
                <a:spcPts val="1200"/>
              </a:spcBef>
            </a:pPr>
            <a:r>
              <a:rPr lang="en-US" altLang="zh-CN" sz="2000" dirty="0"/>
              <a:t>4</a:t>
            </a:r>
            <a:r>
              <a:rPr lang="zh-CN" altLang="en-US" sz="2000" dirty="0"/>
              <a:t>）根据最后的</a:t>
            </a:r>
            <a:r>
              <a:rPr lang="en-US" altLang="zh-CN" sz="2000" dirty="0" err="1"/>
              <a:t>tuple</a:t>
            </a:r>
            <a:r>
              <a:rPr lang="zh-CN" altLang="en-US" sz="2000" dirty="0"/>
              <a:t>处理成功或失败结果，</a:t>
            </a:r>
            <a:r>
              <a:rPr lang="en-US" altLang="zh-CN" sz="2000" dirty="0"/>
              <a:t>Acker</a:t>
            </a:r>
            <a:r>
              <a:rPr lang="zh-CN" altLang="en-US" sz="2000" dirty="0"/>
              <a:t>会调用对应的</a:t>
            </a:r>
            <a:r>
              <a:rPr lang="en-US" altLang="zh-CN" sz="2000" dirty="0"/>
              <a:t>Spout</a:t>
            </a:r>
            <a:r>
              <a:rPr lang="zh-CN" altLang="en-US" sz="2000" dirty="0"/>
              <a:t>的</a:t>
            </a:r>
            <a:r>
              <a:rPr lang="en-US" altLang="zh-CN" sz="2000" dirty="0" err="1"/>
              <a:t>ack</a:t>
            </a:r>
            <a:r>
              <a:rPr lang="en-US" altLang="zh-CN" sz="2000" dirty="0"/>
              <a:t>()</a:t>
            </a:r>
            <a:r>
              <a:rPr lang="zh-CN" altLang="en-US" sz="2000" dirty="0"/>
              <a:t>或</a:t>
            </a:r>
            <a:r>
              <a:rPr lang="en-US" altLang="zh-CN" sz="2000" dirty="0"/>
              <a:t>fail ()</a:t>
            </a:r>
            <a:r>
              <a:rPr lang="zh-CN" altLang="en-US" sz="2000" dirty="0"/>
              <a:t>方法通知</a:t>
            </a:r>
            <a:r>
              <a:rPr lang="en-US" altLang="zh-CN" sz="2000" dirty="0"/>
              <a:t>Spout</a:t>
            </a:r>
            <a:r>
              <a:rPr lang="zh-CN" altLang="en-US" sz="2000" dirty="0"/>
              <a:t>结果，如果用户重写了</a:t>
            </a:r>
            <a:r>
              <a:rPr lang="en-US" altLang="zh-CN" sz="2000" dirty="0" err="1"/>
              <a:t>ack</a:t>
            </a:r>
            <a:r>
              <a:rPr lang="en-US" altLang="zh-CN" sz="2000" dirty="0"/>
              <a:t> ()</a:t>
            </a:r>
            <a:r>
              <a:rPr lang="zh-CN" altLang="en-US" sz="2000" dirty="0"/>
              <a:t>和</a:t>
            </a:r>
            <a:r>
              <a:rPr lang="en-US" altLang="zh-CN" sz="2000" dirty="0"/>
              <a:t>fail ()</a:t>
            </a:r>
            <a:r>
              <a:rPr lang="zh-CN" altLang="en-US" sz="2000" dirty="0"/>
              <a:t>方法，</a:t>
            </a:r>
            <a:r>
              <a:rPr lang="en-US" altLang="zh-CN" sz="2000" dirty="0"/>
              <a:t>Storm</a:t>
            </a:r>
            <a:r>
              <a:rPr lang="zh-CN" altLang="en-US" sz="2000" dirty="0"/>
              <a:t>就会按用户的逻辑来进行处理。</a:t>
            </a:r>
          </a:p>
        </p:txBody>
      </p:sp>
      <p:sp>
        <p:nvSpPr>
          <p:cNvPr id="8" name="矩形 7"/>
          <p:cNvSpPr/>
          <p:nvPr/>
        </p:nvSpPr>
        <p:spPr>
          <a:xfrm>
            <a:off x="762000" y="1219200"/>
            <a:ext cx="6934200" cy="523220"/>
          </a:xfrm>
          <a:prstGeom prst="rect">
            <a:avLst/>
          </a:prstGeom>
        </p:spPr>
        <p:txBody>
          <a:bodyPr wrap="square">
            <a:spAutoFit/>
          </a:bodyPr>
          <a:lstStyle/>
          <a:p>
            <a:r>
              <a:rPr lang="en-US" altLang="zh-CN" sz="2800" b="1" dirty="0" smtClean="0"/>
              <a:t>Acker</a:t>
            </a:r>
            <a:r>
              <a:rPr lang="zh-CN" altLang="en-US" sz="2800" b="1" dirty="0" smtClean="0"/>
              <a:t>算法（续）</a:t>
            </a:r>
            <a:endParaRPr lang="zh-CN" altLang="en-US" sz="2800" dirty="0"/>
          </a:p>
        </p:txBody>
      </p:sp>
    </p:spTree>
    <p:extLst>
      <p:ext uri="{BB962C8B-B14F-4D97-AF65-F5344CB8AC3E}">
        <p14:creationId xmlns:p14="http://schemas.microsoft.com/office/powerpoint/2010/main" xmlns="" val="19371524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143000"/>
            <a:ext cx="7924800" cy="584775"/>
          </a:xfrm>
          <a:prstGeom prst="rect">
            <a:avLst/>
          </a:prstGeom>
          <a:noFill/>
          <a:ln w="9525">
            <a:noFill/>
            <a:miter lim="800000"/>
          </a:ln>
        </p:spPr>
        <p:txBody>
          <a:bodyPr>
            <a:spAutoFit/>
          </a:bodyPr>
          <a:lstStyle/>
          <a:p>
            <a:r>
              <a:rPr lang="en-US" altLang="zh-CN" sz="3200" b="1" dirty="0" smtClean="0">
                <a:solidFill>
                  <a:srgbClr val="0823A8"/>
                </a:solidFill>
                <a:latin typeface="Calibri" panose="020F0502020204030204" pitchFamily="34" charset="0"/>
              </a:rPr>
              <a:t>Acker</a:t>
            </a:r>
            <a:r>
              <a:rPr lang="zh-CN" altLang="en-US" sz="3200" b="1" dirty="0" smtClean="0">
                <a:solidFill>
                  <a:srgbClr val="0823A8"/>
                </a:solidFill>
                <a:latin typeface="Calibri" panose="020F0502020204030204" pitchFamily="34" charset="0"/>
              </a:rPr>
              <a:t>算例</a:t>
            </a:r>
          </a:p>
        </p:txBody>
      </p:sp>
      <p:sp>
        <p:nvSpPr>
          <p:cNvPr id="5" name="文本框 4"/>
          <p:cNvSpPr txBox="1"/>
          <p:nvPr/>
        </p:nvSpPr>
        <p:spPr>
          <a:xfrm>
            <a:off x="762000" y="1905000"/>
            <a:ext cx="7717766" cy="3631763"/>
          </a:xfrm>
          <a:prstGeom prst="rect">
            <a:avLst/>
          </a:prstGeom>
          <a:noFill/>
        </p:spPr>
        <p:txBody>
          <a:bodyPr wrap="square" rtlCol="0">
            <a:spAutoFit/>
          </a:bodyPr>
          <a:lstStyle/>
          <a:p>
            <a:r>
              <a:rPr lang="zh-CN" altLang="en-US" sz="2000" dirty="0" smtClean="0"/>
              <a:t>     下面</a:t>
            </a:r>
            <a:r>
              <a:rPr lang="zh-CN" altLang="en-US" sz="2000" dirty="0"/>
              <a:t>我们</a:t>
            </a:r>
            <a:r>
              <a:rPr lang="zh-CN" altLang="en-US" sz="2000" dirty="0" smtClean="0"/>
              <a:t>以下图的</a:t>
            </a:r>
            <a:r>
              <a:rPr lang="en-US" altLang="zh-CN" sz="2000" dirty="0"/>
              <a:t>Topology Tree</a:t>
            </a:r>
            <a:r>
              <a:rPr lang="zh-CN" altLang="en-US" sz="2000" dirty="0"/>
              <a:t>为例讲解</a:t>
            </a:r>
            <a:r>
              <a:rPr lang="en-US" altLang="zh-CN" sz="2000" dirty="0"/>
              <a:t>Acker</a:t>
            </a:r>
            <a:r>
              <a:rPr lang="zh-CN" altLang="en-US" sz="2000" dirty="0"/>
              <a:t>算法流程。该</a:t>
            </a:r>
            <a:r>
              <a:rPr lang="en-US" altLang="zh-CN" sz="2000" dirty="0"/>
              <a:t>Topology</a:t>
            </a:r>
            <a:r>
              <a:rPr lang="zh-CN" altLang="en-US" sz="2000" dirty="0"/>
              <a:t>包含</a:t>
            </a:r>
            <a:r>
              <a:rPr lang="en-US" altLang="zh-CN" sz="2000" dirty="0"/>
              <a:t>1</a:t>
            </a:r>
            <a:r>
              <a:rPr lang="zh-CN" altLang="en-US" sz="2000" dirty="0"/>
              <a:t>个</a:t>
            </a:r>
            <a:r>
              <a:rPr lang="en-US" altLang="zh-CN" sz="2000" dirty="0"/>
              <a:t>Spout</a:t>
            </a:r>
            <a:r>
              <a:rPr lang="zh-CN" altLang="en-US" sz="2000" dirty="0"/>
              <a:t>，</a:t>
            </a:r>
            <a:r>
              <a:rPr lang="en-US" altLang="zh-CN" sz="2000" dirty="0"/>
              <a:t>3</a:t>
            </a:r>
            <a:r>
              <a:rPr lang="zh-CN" altLang="en-US" sz="2000" dirty="0"/>
              <a:t>个</a:t>
            </a:r>
            <a:r>
              <a:rPr lang="en-US" altLang="zh-CN" sz="2000" dirty="0"/>
              <a:t>Bolts</a:t>
            </a:r>
            <a:r>
              <a:rPr lang="zh-CN" altLang="en-US" sz="2000" dirty="0"/>
              <a:t>，流程步骤如下：</a:t>
            </a:r>
          </a:p>
          <a:p>
            <a:pPr>
              <a:spcBef>
                <a:spcPts val="1200"/>
              </a:spcBef>
            </a:pPr>
            <a:r>
              <a:rPr lang="zh-CN" altLang="en-US" sz="2000" dirty="0"/>
              <a:t>步骤一：</a:t>
            </a:r>
            <a:r>
              <a:rPr lang="en-US" altLang="zh-CN" sz="2000" dirty="0"/>
              <a:t>Spout</a:t>
            </a:r>
            <a:r>
              <a:rPr lang="zh-CN" altLang="en-US" sz="2000" dirty="0"/>
              <a:t>读入数据后生成了</a:t>
            </a:r>
            <a:r>
              <a:rPr lang="en-US" altLang="zh-CN" sz="2000" dirty="0"/>
              <a:t>2</a:t>
            </a:r>
            <a:r>
              <a:rPr lang="zh-CN" altLang="en-US" sz="2000" dirty="0"/>
              <a:t>个</a:t>
            </a:r>
            <a:r>
              <a:rPr lang="en-US" altLang="zh-CN" sz="2000" dirty="0"/>
              <a:t>tuples</a:t>
            </a:r>
            <a:r>
              <a:rPr lang="zh-CN" altLang="en-US" sz="2000" dirty="0"/>
              <a:t>（</a:t>
            </a:r>
            <a:r>
              <a:rPr lang="en-US" altLang="zh-CN" sz="2000" dirty="0" err="1"/>
              <a:t>msgId</a:t>
            </a:r>
            <a:r>
              <a:rPr lang="zh-CN" altLang="en-US" sz="2000" dirty="0"/>
              <a:t>分别为</a:t>
            </a:r>
            <a:r>
              <a:rPr lang="en-US" altLang="zh-CN" sz="2000" dirty="0"/>
              <a:t>1001</a:t>
            </a:r>
            <a:r>
              <a:rPr lang="zh-CN" altLang="en-US" sz="2000" dirty="0"/>
              <a:t>和</a:t>
            </a:r>
            <a:r>
              <a:rPr lang="en-US" altLang="zh-CN" sz="2000" dirty="0"/>
              <a:t>1010</a:t>
            </a:r>
            <a:r>
              <a:rPr lang="zh-CN" altLang="en-US" sz="2000" dirty="0"/>
              <a:t>），通知</a:t>
            </a:r>
            <a:r>
              <a:rPr lang="en-US" altLang="zh-CN" sz="2000" dirty="0"/>
              <a:t>Acker</a:t>
            </a:r>
            <a:r>
              <a:rPr lang="zh-CN" altLang="en-US" sz="2000" dirty="0"/>
              <a:t>；</a:t>
            </a:r>
          </a:p>
          <a:p>
            <a:pPr>
              <a:spcBef>
                <a:spcPts val="1200"/>
              </a:spcBef>
            </a:pPr>
            <a:r>
              <a:rPr lang="zh-CN" altLang="en-US" sz="2000" dirty="0"/>
              <a:t>步骤二：</a:t>
            </a:r>
            <a:r>
              <a:rPr lang="en-US" altLang="zh-CN" sz="2000" dirty="0"/>
              <a:t>tuple 1001</a:t>
            </a:r>
            <a:r>
              <a:rPr lang="zh-CN" altLang="en-US" sz="2000" dirty="0"/>
              <a:t>流入</a:t>
            </a:r>
            <a:r>
              <a:rPr lang="en-US" altLang="zh-CN" sz="2000" dirty="0"/>
              <a:t>Bolt1</a:t>
            </a:r>
            <a:r>
              <a:rPr lang="zh-CN" altLang="en-US" sz="2000" dirty="0"/>
              <a:t>，处理完后产生了新的</a:t>
            </a:r>
            <a:r>
              <a:rPr lang="en-US" altLang="zh-CN" sz="2000" dirty="0"/>
              <a:t>tuple 1110</a:t>
            </a:r>
            <a:r>
              <a:rPr lang="zh-CN" altLang="en-US" sz="2000" dirty="0"/>
              <a:t>，</a:t>
            </a:r>
            <a:r>
              <a:rPr lang="en-US" altLang="zh-CN" sz="2000" dirty="0"/>
              <a:t>Bolt1</a:t>
            </a:r>
            <a:r>
              <a:rPr lang="zh-CN" altLang="en-US" sz="2000" dirty="0"/>
              <a:t>向</a:t>
            </a:r>
            <a:r>
              <a:rPr lang="en-US" altLang="zh-CN" sz="2000" dirty="0"/>
              <a:t>Acker</a:t>
            </a:r>
            <a:r>
              <a:rPr lang="zh-CN" altLang="en-US" sz="2000" dirty="0"/>
              <a:t>发送了</a:t>
            </a:r>
            <a:r>
              <a:rPr lang="en-US" altLang="zh-CN" sz="2000" dirty="0"/>
              <a:t>tuple 1001</a:t>
            </a:r>
            <a:r>
              <a:rPr lang="zh-CN" altLang="en-US" sz="2000" dirty="0"/>
              <a:t>的</a:t>
            </a:r>
            <a:r>
              <a:rPr lang="en-US" altLang="zh-CN" sz="2000" dirty="0" err="1"/>
              <a:t>Ack</a:t>
            </a:r>
            <a:r>
              <a:rPr lang="zh-CN" altLang="en-US" sz="2000" dirty="0"/>
              <a:t>；</a:t>
            </a:r>
          </a:p>
          <a:p>
            <a:r>
              <a:rPr lang="zh-CN" altLang="en-US" sz="2000" dirty="0"/>
              <a:t>	</a:t>
            </a:r>
            <a:r>
              <a:rPr lang="en-US" altLang="zh-CN" sz="2000" dirty="0" err="1" smtClean="0"/>
              <a:t>tuple</a:t>
            </a:r>
            <a:r>
              <a:rPr lang="en-US" altLang="zh-CN" sz="2000" dirty="0" smtClean="0"/>
              <a:t> </a:t>
            </a:r>
            <a:r>
              <a:rPr lang="en-US" altLang="zh-CN" sz="2000" dirty="0"/>
              <a:t>1010</a:t>
            </a:r>
            <a:r>
              <a:rPr lang="zh-CN" altLang="en-US" sz="2000" dirty="0"/>
              <a:t>流入</a:t>
            </a:r>
            <a:r>
              <a:rPr lang="en-US" altLang="zh-CN" sz="2000" dirty="0"/>
              <a:t>Bolt2</a:t>
            </a:r>
            <a:r>
              <a:rPr lang="zh-CN" altLang="en-US" sz="2000" dirty="0"/>
              <a:t>，处理完后产生了新的</a:t>
            </a:r>
            <a:r>
              <a:rPr lang="en-US" altLang="zh-CN" sz="2000" dirty="0"/>
              <a:t>tuple 1111</a:t>
            </a:r>
            <a:r>
              <a:rPr lang="zh-CN" altLang="en-US" sz="2000" dirty="0"/>
              <a:t>，</a:t>
            </a:r>
            <a:r>
              <a:rPr lang="en-US" altLang="zh-CN" sz="2000" dirty="0"/>
              <a:t>Bolt2</a:t>
            </a:r>
            <a:r>
              <a:rPr lang="zh-CN" altLang="en-US" sz="2000" dirty="0"/>
              <a:t>向</a:t>
            </a:r>
            <a:r>
              <a:rPr lang="en-US" altLang="zh-CN" sz="2000" dirty="0"/>
              <a:t>Acker</a:t>
            </a:r>
            <a:r>
              <a:rPr lang="zh-CN" altLang="en-US" sz="2000" dirty="0"/>
              <a:t>发送了</a:t>
            </a:r>
            <a:r>
              <a:rPr lang="en-US" altLang="zh-CN" sz="2000" dirty="0"/>
              <a:t>tuple 1010</a:t>
            </a:r>
            <a:r>
              <a:rPr lang="zh-CN" altLang="en-US" sz="2000" dirty="0"/>
              <a:t>的</a:t>
            </a:r>
            <a:r>
              <a:rPr lang="en-US" altLang="zh-CN" sz="2000" dirty="0" err="1"/>
              <a:t>Ack</a:t>
            </a:r>
            <a:r>
              <a:rPr lang="zh-CN" altLang="en-US" sz="2000" dirty="0"/>
              <a:t>；</a:t>
            </a:r>
          </a:p>
          <a:p>
            <a:pPr>
              <a:spcBef>
                <a:spcPts val="1200"/>
              </a:spcBef>
            </a:pPr>
            <a:r>
              <a:rPr lang="zh-CN" altLang="en-US" sz="2000" dirty="0"/>
              <a:t>步骤三：两个</a:t>
            </a:r>
            <a:r>
              <a:rPr lang="en-US" altLang="zh-CN" sz="2000" dirty="0"/>
              <a:t>tuples 1110</a:t>
            </a:r>
            <a:r>
              <a:rPr lang="zh-CN" altLang="en-US" sz="2000" dirty="0"/>
              <a:t>，</a:t>
            </a:r>
            <a:r>
              <a:rPr lang="en-US" altLang="zh-CN" sz="2000" dirty="0"/>
              <a:t>1111</a:t>
            </a:r>
            <a:r>
              <a:rPr lang="zh-CN" altLang="en-US" sz="2000" dirty="0"/>
              <a:t>流向</a:t>
            </a:r>
            <a:r>
              <a:rPr lang="en-US" altLang="zh-CN" sz="2000" dirty="0"/>
              <a:t>Bolt3</a:t>
            </a:r>
            <a:r>
              <a:rPr lang="zh-CN" altLang="en-US" sz="2000" dirty="0"/>
              <a:t>，处理完后不再有新</a:t>
            </a:r>
            <a:r>
              <a:rPr lang="en-US" altLang="zh-CN" sz="2000" dirty="0"/>
              <a:t>tuple</a:t>
            </a:r>
            <a:r>
              <a:rPr lang="zh-CN" altLang="en-US" sz="2000" dirty="0"/>
              <a:t>产生，</a:t>
            </a:r>
            <a:r>
              <a:rPr lang="en-US" altLang="zh-CN" sz="2000" dirty="0"/>
              <a:t>Bolt3</a:t>
            </a:r>
            <a:r>
              <a:rPr lang="zh-CN" altLang="en-US" sz="2000" dirty="0"/>
              <a:t>向</a:t>
            </a:r>
            <a:r>
              <a:rPr lang="en-US" altLang="zh-CN" sz="2000" dirty="0"/>
              <a:t>Acker</a:t>
            </a:r>
            <a:r>
              <a:rPr lang="zh-CN" altLang="en-US" sz="2000" dirty="0"/>
              <a:t>发送了处理结果的</a:t>
            </a:r>
            <a:r>
              <a:rPr lang="en-US" altLang="zh-CN" sz="2000" dirty="0" err="1"/>
              <a:t>Ack</a:t>
            </a:r>
            <a:r>
              <a:rPr lang="zh-CN" altLang="en-US" sz="2000" dirty="0"/>
              <a:t>。</a:t>
            </a:r>
          </a:p>
        </p:txBody>
      </p:sp>
    </p:spTree>
    <p:extLst>
      <p:ext uri="{BB962C8B-B14F-4D97-AF65-F5344CB8AC3E}">
        <p14:creationId xmlns:p14="http://schemas.microsoft.com/office/powerpoint/2010/main" xmlns="" val="19038983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2" name="图片 1"/>
          <p:cNvPicPr>
            <a:picLocks noChangeAspect="1"/>
          </p:cNvPicPr>
          <p:nvPr/>
        </p:nvPicPr>
        <p:blipFill>
          <a:blip r:embed="rId4" cstate="print"/>
          <a:stretch>
            <a:fillRect/>
          </a:stretch>
        </p:blipFill>
        <p:spPr>
          <a:xfrm>
            <a:off x="1447800" y="1295400"/>
            <a:ext cx="6400800" cy="5155679"/>
          </a:xfrm>
          <a:prstGeom prst="rect">
            <a:avLst/>
          </a:prstGeom>
        </p:spPr>
      </p:pic>
    </p:spTree>
    <p:extLst>
      <p:ext uri="{BB962C8B-B14F-4D97-AF65-F5344CB8AC3E}">
        <p14:creationId xmlns:p14="http://schemas.microsoft.com/office/powerpoint/2010/main" xmlns="" val="31288037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646331"/>
          </a:xfrm>
          <a:prstGeom prst="rect">
            <a:avLst/>
          </a:prstGeom>
          <a:noFill/>
          <a:ln w="9525">
            <a:noFill/>
            <a:miter lim="800000"/>
          </a:ln>
        </p:spPr>
        <p:txBody>
          <a:bodyPr>
            <a:spAutoFit/>
          </a:bodyPr>
          <a:lstStyle/>
          <a:p>
            <a:r>
              <a:rPr lang="zh-CN" altLang="en-US" sz="3600" dirty="0" smtClean="0">
                <a:solidFill>
                  <a:srgbClr val="0823A8"/>
                </a:solidFill>
                <a:latin typeface="Calibri" panose="020F0502020204030204" pitchFamily="34" charset="0"/>
              </a:rPr>
              <a:t>流计算系统模型</a:t>
            </a:r>
          </a:p>
        </p:txBody>
      </p:sp>
      <p:sp>
        <p:nvSpPr>
          <p:cNvPr id="7" name="文本框 6"/>
          <p:cNvSpPr txBox="1"/>
          <p:nvPr/>
        </p:nvSpPr>
        <p:spPr>
          <a:xfrm>
            <a:off x="762024" y="1795780"/>
            <a:ext cx="7924800" cy="1938992"/>
          </a:xfrm>
          <a:prstGeom prst="rect">
            <a:avLst/>
          </a:prstGeom>
          <a:noFill/>
        </p:spPr>
        <p:txBody>
          <a:bodyPr wrap="square" rtlCol="0">
            <a:spAutoFit/>
          </a:bodyPr>
          <a:lstStyle/>
          <a:p>
            <a:r>
              <a:rPr lang="zh-CN" altLang="en-US" sz="2400" dirty="0" smtClean="0"/>
              <a:t>         分布式</a:t>
            </a:r>
            <a:r>
              <a:rPr lang="zh-CN" altLang="en-US" sz="2400" dirty="0"/>
              <a:t>系统中常用</a:t>
            </a:r>
            <a:r>
              <a:rPr lang="zh-CN" altLang="en-US" sz="2400" dirty="0">
                <a:solidFill>
                  <a:srgbClr val="FF0000"/>
                </a:solidFill>
              </a:rPr>
              <a:t>有向非循环图（</a:t>
            </a:r>
            <a:r>
              <a:rPr lang="en-US" altLang="zh-CN" sz="2400" dirty="0">
                <a:solidFill>
                  <a:srgbClr val="FF0000"/>
                </a:solidFill>
              </a:rPr>
              <a:t>DAG, Directed Acyclic Graph</a:t>
            </a:r>
            <a:r>
              <a:rPr lang="zh-CN" altLang="en-US" sz="2400" dirty="0">
                <a:solidFill>
                  <a:srgbClr val="FF0000"/>
                </a:solidFill>
              </a:rPr>
              <a:t>）</a:t>
            </a:r>
            <a:r>
              <a:rPr lang="zh-CN" altLang="en-US" sz="2400" dirty="0"/>
              <a:t>来表征计算流程或计算模型。</a:t>
            </a:r>
            <a:r>
              <a:rPr lang="zh-CN" altLang="en-US" sz="2400" dirty="0" smtClean="0"/>
              <a:t>如下图就</a:t>
            </a:r>
            <a:r>
              <a:rPr lang="zh-CN" altLang="en-US" sz="2400" dirty="0"/>
              <a:t>表示了分布式系统中的链式任务组合，图中的不同颜色节点表示不同阶段的计算任务（或计算对象），而单向箭头则表示了计算步骤的顺序和前后依赖关系。</a:t>
            </a:r>
          </a:p>
        </p:txBody>
      </p:sp>
      <p:pic>
        <p:nvPicPr>
          <p:cNvPr id="2" name="图片 1"/>
          <p:cNvPicPr>
            <a:picLocks noChangeAspect="1"/>
          </p:cNvPicPr>
          <p:nvPr/>
        </p:nvPicPr>
        <p:blipFill>
          <a:blip r:embed="rId4" cstate="print"/>
          <a:stretch>
            <a:fillRect/>
          </a:stretch>
        </p:blipFill>
        <p:spPr>
          <a:xfrm>
            <a:off x="1752600" y="3733800"/>
            <a:ext cx="5701287" cy="2895600"/>
          </a:xfrm>
          <a:prstGeom prst="rect">
            <a:avLst/>
          </a:prstGeom>
        </p:spPr>
      </p:pic>
    </p:spTree>
    <p:extLst>
      <p:ext uri="{BB962C8B-B14F-4D97-AF65-F5344CB8AC3E}">
        <p14:creationId xmlns:p14="http://schemas.microsoft.com/office/powerpoint/2010/main" xmlns="" val="15486481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5" name="文本框 4"/>
          <p:cNvSpPr txBox="1"/>
          <p:nvPr/>
        </p:nvSpPr>
        <p:spPr>
          <a:xfrm>
            <a:off x="685800" y="1371600"/>
            <a:ext cx="7717766" cy="4524315"/>
          </a:xfrm>
          <a:prstGeom prst="rect">
            <a:avLst/>
          </a:prstGeom>
          <a:noFill/>
        </p:spPr>
        <p:txBody>
          <a:bodyPr wrap="square" rtlCol="0">
            <a:spAutoFit/>
          </a:bodyPr>
          <a:lstStyle/>
          <a:p>
            <a:r>
              <a:rPr lang="en-US" altLang="zh-CN" sz="2800" b="1" dirty="0"/>
              <a:t>ACK</a:t>
            </a:r>
            <a:r>
              <a:rPr lang="zh-CN" altLang="en-US" sz="2800" b="1" dirty="0"/>
              <a:t>关闭</a:t>
            </a:r>
            <a:endParaRPr lang="zh-CN" altLang="en-US" sz="2800" dirty="0"/>
          </a:p>
          <a:p>
            <a:pPr>
              <a:spcBef>
                <a:spcPts val="1200"/>
              </a:spcBef>
            </a:pPr>
            <a:r>
              <a:rPr lang="zh-CN" altLang="en-US" sz="2000" dirty="0"/>
              <a:t> </a:t>
            </a:r>
            <a:r>
              <a:rPr lang="zh-CN" altLang="en-US" sz="2000" dirty="0" smtClean="0"/>
              <a:t>       在</a:t>
            </a:r>
            <a:r>
              <a:rPr lang="zh-CN" altLang="en-US" sz="2000" dirty="0"/>
              <a:t>某些场景下我们不希望使用</a:t>
            </a:r>
            <a:r>
              <a:rPr lang="en-US" altLang="zh-CN" sz="2000" dirty="0"/>
              <a:t>ACK</a:t>
            </a:r>
            <a:r>
              <a:rPr lang="zh-CN" altLang="en-US" sz="2000" dirty="0"/>
              <a:t>可靠性机制，或者对一部分流数据不需要保证处理成功，可以用如下方式关闭或部分关闭</a:t>
            </a:r>
            <a:r>
              <a:rPr lang="en-US" altLang="zh-CN" sz="2000" dirty="0"/>
              <a:t>ACK</a:t>
            </a:r>
            <a:r>
              <a:rPr lang="zh-CN" altLang="en-US" sz="2000" dirty="0"/>
              <a:t>功能：</a:t>
            </a:r>
          </a:p>
          <a:p>
            <a:pPr lvl="0">
              <a:spcBef>
                <a:spcPts val="1200"/>
              </a:spcBef>
            </a:pPr>
            <a:r>
              <a:rPr lang="en-US" altLang="zh-CN" sz="2000" dirty="0" smtClean="0"/>
              <a:t>1.  </a:t>
            </a:r>
            <a:r>
              <a:rPr lang="zh-CN" altLang="en-US" sz="2000" dirty="0" smtClean="0"/>
              <a:t>把</a:t>
            </a:r>
            <a:r>
              <a:rPr lang="en-US" altLang="zh-CN" sz="2000" dirty="0" err="1"/>
              <a:t>Config.TOPOLOGY_ACKERS</a:t>
            </a:r>
            <a:r>
              <a:rPr lang="zh-CN" altLang="en-US" sz="2000" dirty="0"/>
              <a:t>设置成</a:t>
            </a:r>
            <a:r>
              <a:rPr lang="en-US" altLang="zh-CN" sz="2000" dirty="0"/>
              <a:t>0</a:t>
            </a:r>
            <a:r>
              <a:rPr lang="zh-CN" altLang="en-US" sz="2000" dirty="0"/>
              <a:t>。在这种情况下，</a:t>
            </a:r>
            <a:r>
              <a:rPr lang="en-US" altLang="zh-CN" sz="2000" dirty="0"/>
              <a:t>Storm</a:t>
            </a:r>
            <a:r>
              <a:rPr lang="zh-CN" altLang="en-US" sz="2000" dirty="0"/>
              <a:t>会在</a:t>
            </a:r>
            <a:r>
              <a:rPr lang="en-US" altLang="zh-CN" sz="2000" dirty="0"/>
              <a:t>Spout</a:t>
            </a:r>
            <a:r>
              <a:rPr lang="zh-CN" altLang="en-US" sz="2000" dirty="0"/>
              <a:t>发射一个</a:t>
            </a:r>
            <a:r>
              <a:rPr lang="en-US" altLang="zh-CN" sz="2000" dirty="0"/>
              <a:t>tuple</a:t>
            </a:r>
            <a:r>
              <a:rPr lang="zh-CN" altLang="en-US" sz="2000" dirty="0"/>
              <a:t>之后马上调用</a:t>
            </a:r>
            <a:r>
              <a:rPr lang="en-US" altLang="zh-CN" sz="2000" dirty="0"/>
              <a:t>Spout</a:t>
            </a:r>
            <a:r>
              <a:rPr lang="zh-CN" altLang="en-US" sz="2000" dirty="0"/>
              <a:t>的</a:t>
            </a:r>
            <a:r>
              <a:rPr lang="en-US" altLang="zh-CN" sz="2000" dirty="0" err="1"/>
              <a:t>ack</a:t>
            </a:r>
            <a:r>
              <a:rPr lang="en-US" altLang="zh-CN" sz="2000" dirty="0"/>
              <a:t> ()</a:t>
            </a:r>
            <a:r>
              <a:rPr lang="zh-CN" altLang="en-US" sz="2000" dirty="0"/>
              <a:t>方法，这样这个</a:t>
            </a:r>
            <a:r>
              <a:rPr lang="en-US" altLang="zh-CN" sz="2000" dirty="0"/>
              <a:t>Tuple</a:t>
            </a:r>
            <a:r>
              <a:rPr lang="zh-CN" altLang="en-US" sz="2000" dirty="0"/>
              <a:t>整个的</a:t>
            </a:r>
            <a:r>
              <a:rPr lang="en-US" altLang="zh-CN" sz="2000" dirty="0"/>
              <a:t>Tuple Tree</a:t>
            </a:r>
            <a:r>
              <a:rPr lang="zh-CN" altLang="en-US" sz="2000" dirty="0"/>
              <a:t>不会被跟踪</a:t>
            </a:r>
            <a:r>
              <a:rPr lang="en-US" altLang="zh-CN" sz="2000" dirty="0"/>
              <a:t>;</a:t>
            </a:r>
            <a:endParaRPr lang="zh-CN" altLang="en-US" sz="2000" dirty="0"/>
          </a:p>
          <a:p>
            <a:pPr lvl="0">
              <a:spcBef>
                <a:spcPts val="1200"/>
              </a:spcBef>
            </a:pPr>
            <a:r>
              <a:rPr lang="en-US" altLang="zh-CN" sz="2000" dirty="0" smtClean="0"/>
              <a:t>2.  </a:t>
            </a:r>
            <a:r>
              <a:rPr lang="zh-CN" altLang="en-US" sz="2000" dirty="0" smtClean="0"/>
              <a:t>也</a:t>
            </a:r>
            <a:r>
              <a:rPr lang="zh-CN" altLang="en-US" sz="2000" dirty="0"/>
              <a:t>可在</a:t>
            </a:r>
            <a:r>
              <a:rPr lang="en-US" altLang="zh-CN" sz="2000" dirty="0"/>
              <a:t>Spout</a:t>
            </a:r>
            <a:r>
              <a:rPr lang="zh-CN" altLang="en-US" sz="2000" dirty="0"/>
              <a:t>发射</a:t>
            </a:r>
            <a:r>
              <a:rPr lang="en-US" altLang="zh-CN" sz="2000" dirty="0"/>
              <a:t>tuple</a:t>
            </a:r>
            <a:r>
              <a:rPr lang="zh-CN" altLang="en-US" sz="2000" dirty="0"/>
              <a:t>的时候不设定</a:t>
            </a:r>
            <a:r>
              <a:rPr lang="en-US" altLang="zh-CN" sz="2000" dirty="0" err="1"/>
              <a:t>msgId</a:t>
            </a:r>
            <a:r>
              <a:rPr lang="zh-CN" altLang="en-US" sz="2000" dirty="0"/>
              <a:t>来达到不跟踪这个</a:t>
            </a:r>
            <a:r>
              <a:rPr lang="en-US" altLang="zh-CN" sz="2000" dirty="0"/>
              <a:t>tuple</a:t>
            </a:r>
            <a:r>
              <a:rPr lang="zh-CN" altLang="en-US" sz="2000" dirty="0"/>
              <a:t>的目的，这种发射方式是一种不可靠的发射；</a:t>
            </a:r>
          </a:p>
          <a:p>
            <a:pPr lvl="0">
              <a:spcBef>
                <a:spcPts val="1200"/>
              </a:spcBef>
            </a:pPr>
            <a:r>
              <a:rPr lang="en-US" altLang="zh-CN" sz="2000" dirty="0" smtClean="0"/>
              <a:t>3.  </a:t>
            </a:r>
            <a:r>
              <a:rPr lang="zh-CN" altLang="en-US" sz="2000" dirty="0" smtClean="0"/>
              <a:t>如果</a:t>
            </a:r>
            <a:r>
              <a:rPr lang="zh-CN" altLang="en-US" sz="2000" dirty="0"/>
              <a:t>对于一个</a:t>
            </a:r>
            <a:r>
              <a:rPr lang="en-US" altLang="zh-CN" sz="2000" dirty="0"/>
              <a:t>Tuple Tree</a:t>
            </a:r>
            <a:r>
              <a:rPr lang="zh-CN" altLang="en-US" sz="2000" dirty="0"/>
              <a:t>的某一部分</a:t>
            </a:r>
            <a:r>
              <a:rPr lang="en-US" altLang="zh-CN" sz="2000" dirty="0"/>
              <a:t>tuples</a:t>
            </a:r>
            <a:r>
              <a:rPr lang="zh-CN" altLang="en-US" sz="2000" dirty="0"/>
              <a:t>是否处理成功不关注，可以在</a:t>
            </a:r>
            <a:r>
              <a:rPr lang="en-US" altLang="zh-CN" sz="2000" dirty="0"/>
              <a:t>Bolt</a:t>
            </a:r>
            <a:r>
              <a:rPr lang="zh-CN" altLang="en-US" sz="2000" dirty="0"/>
              <a:t>发射这些</a:t>
            </a:r>
            <a:r>
              <a:rPr lang="en-US" altLang="zh-CN" sz="2000" dirty="0"/>
              <a:t>Tuple</a:t>
            </a:r>
            <a:r>
              <a:rPr lang="zh-CN" altLang="en-US" sz="2000" dirty="0"/>
              <a:t>的时候不锚定它们。这样这部分</a:t>
            </a:r>
            <a:r>
              <a:rPr lang="en-US" altLang="zh-CN" sz="2000" dirty="0"/>
              <a:t>tuples</a:t>
            </a:r>
            <a:r>
              <a:rPr lang="zh-CN" altLang="en-US" sz="2000" dirty="0"/>
              <a:t>就不会加入到</a:t>
            </a:r>
            <a:r>
              <a:rPr lang="en-US" altLang="zh-CN" sz="2000" dirty="0"/>
              <a:t>Tuple Tree</a:t>
            </a:r>
            <a:r>
              <a:rPr lang="zh-CN" altLang="en-US" sz="2000" dirty="0"/>
              <a:t>里面，也就不会被跟踪了。</a:t>
            </a:r>
          </a:p>
        </p:txBody>
      </p:sp>
    </p:spTree>
    <p:extLst>
      <p:ext uri="{BB962C8B-B14F-4D97-AF65-F5344CB8AC3E}">
        <p14:creationId xmlns:p14="http://schemas.microsoft.com/office/powerpoint/2010/main" xmlns="" val="18840365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5" name="文本框 4"/>
          <p:cNvSpPr txBox="1"/>
          <p:nvPr/>
        </p:nvSpPr>
        <p:spPr>
          <a:xfrm>
            <a:off x="762000" y="1295400"/>
            <a:ext cx="7696200" cy="5062924"/>
          </a:xfrm>
          <a:prstGeom prst="rect">
            <a:avLst/>
          </a:prstGeom>
          <a:noFill/>
        </p:spPr>
        <p:txBody>
          <a:bodyPr wrap="square" rtlCol="0">
            <a:spAutoFit/>
          </a:bodyPr>
          <a:lstStyle/>
          <a:p>
            <a:r>
              <a:rPr lang="zh-CN" altLang="en-US" sz="2800" b="1" dirty="0"/>
              <a:t>容错机制</a:t>
            </a:r>
            <a:endParaRPr lang="zh-CN" altLang="en-US" sz="2800" dirty="0"/>
          </a:p>
          <a:p>
            <a:pPr>
              <a:spcBef>
                <a:spcPts val="1200"/>
              </a:spcBef>
            </a:pPr>
            <a:r>
              <a:rPr lang="zh-CN" altLang="en-US" sz="2000" dirty="0"/>
              <a:t> </a:t>
            </a:r>
            <a:r>
              <a:rPr lang="zh-CN" altLang="en-US" sz="2000" dirty="0" smtClean="0"/>
              <a:t>     </a:t>
            </a:r>
            <a:r>
              <a:rPr lang="en-US" altLang="zh-CN" sz="2000" dirty="0" smtClean="0"/>
              <a:t>Storm</a:t>
            </a:r>
            <a:r>
              <a:rPr lang="zh-CN" altLang="en-US" sz="2000" dirty="0"/>
              <a:t>从任务（线程）、组件（进程）、节点（系统）三个层面设计了系统容错机制，尽可能实现一种可靠的服务。</a:t>
            </a:r>
          </a:p>
          <a:p>
            <a:pPr>
              <a:spcBef>
                <a:spcPts val="1200"/>
              </a:spcBef>
            </a:pPr>
            <a:r>
              <a:rPr lang="en-US" altLang="zh-CN" sz="2000" b="1" dirty="0"/>
              <a:t>1. </a:t>
            </a:r>
            <a:r>
              <a:rPr lang="en-US" altLang="zh-CN" sz="2000" b="1" dirty="0" smtClean="0"/>
              <a:t>  </a:t>
            </a:r>
            <a:r>
              <a:rPr lang="zh-CN" altLang="en-US" sz="2000" b="1" dirty="0" smtClean="0"/>
              <a:t>任务</a:t>
            </a:r>
            <a:r>
              <a:rPr lang="zh-CN" altLang="en-US" sz="2000" b="1" dirty="0"/>
              <a:t>级容错（</a:t>
            </a:r>
            <a:r>
              <a:rPr lang="en-US" altLang="zh-CN" sz="2000" b="1" dirty="0" smtClean="0"/>
              <a:t>Task-level</a:t>
            </a:r>
            <a:r>
              <a:rPr lang="zh-CN" altLang="en-US" sz="2000" b="1" dirty="0" smtClean="0"/>
              <a:t>）</a:t>
            </a:r>
            <a:endParaRPr lang="zh-CN" altLang="en-US" sz="2000" b="1" dirty="0"/>
          </a:p>
          <a:p>
            <a:pPr>
              <a:spcBef>
                <a:spcPts val="600"/>
              </a:spcBef>
            </a:pPr>
            <a:r>
              <a:rPr lang="zh-CN" altLang="en-US" sz="2000" dirty="0"/>
              <a:t> </a:t>
            </a:r>
            <a:r>
              <a:rPr lang="zh-CN" altLang="en-US" sz="2000" dirty="0" smtClean="0"/>
              <a:t>     如</a:t>
            </a:r>
            <a:r>
              <a:rPr lang="zh-CN" altLang="en-US" sz="2000" dirty="0"/>
              <a:t>果</a:t>
            </a:r>
            <a:r>
              <a:rPr lang="en-US" altLang="zh-CN" sz="2000" dirty="0"/>
              <a:t>Bolt Task</a:t>
            </a:r>
            <a:r>
              <a:rPr lang="zh-CN" altLang="en-US" sz="2000" dirty="0"/>
              <a:t>线程崩溃，导致流转到该</a:t>
            </a:r>
            <a:r>
              <a:rPr lang="en-US" altLang="zh-CN" sz="2000" dirty="0"/>
              <a:t>Bolt</a:t>
            </a:r>
            <a:r>
              <a:rPr lang="zh-CN" altLang="en-US" sz="2000" dirty="0"/>
              <a:t>的</a:t>
            </a:r>
            <a:r>
              <a:rPr lang="en-US" altLang="zh-CN" sz="2000" dirty="0"/>
              <a:t>tuple</a:t>
            </a:r>
            <a:r>
              <a:rPr lang="zh-CN" altLang="en-US" sz="2000" dirty="0"/>
              <a:t>未被应答。此时</a:t>
            </a:r>
            <a:r>
              <a:rPr lang="en-US" altLang="zh-CN" sz="2000" dirty="0"/>
              <a:t>Acker</a:t>
            </a:r>
            <a:r>
              <a:rPr lang="zh-CN" altLang="en-US" sz="2000" dirty="0"/>
              <a:t>会将所有与此</a:t>
            </a:r>
            <a:r>
              <a:rPr lang="en-US" altLang="zh-CN" sz="2000" dirty="0"/>
              <a:t>Bolt Task</a:t>
            </a:r>
            <a:r>
              <a:rPr lang="zh-CN" altLang="en-US" sz="2000" dirty="0"/>
              <a:t>关联的</a:t>
            </a:r>
            <a:r>
              <a:rPr lang="en-US" altLang="zh-CN" sz="2000" dirty="0"/>
              <a:t>tuples</a:t>
            </a:r>
            <a:r>
              <a:rPr lang="zh-CN" altLang="en-US" sz="2000" dirty="0"/>
              <a:t>都设置为为超时失败，并调用对应的</a:t>
            </a:r>
            <a:r>
              <a:rPr lang="en-US" altLang="zh-CN" sz="2000" dirty="0"/>
              <a:t>Spout</a:t>
            </a:r>
            <a:r>
              <a:rPr lang="zh-CN" altLang="en-US" sz="2000" dirty="0"/>
              <a:t>的</a:t>
            </a:r>
            <a:r>
              <a:rPr lang="en-US" altLang="zh-CN" sz="2000" dirty="0"/>
              <a:t>fail ()</a:t>
            </a:r>
            <a:r>
              <a:rPr lang="zh-CN" altLang="en-US" sz="2000" dirty="0"/>
              <a:t>方法进行后续处理。</a:t>
            </a:r>
          </a:p>
          <a:p>
            <a:pPr>
              <a:spcBef>
                <a:spcPts val="600"/>
              </a:spcBef>
            </a:pPr>
            <a:r>
              <a:rPr lang="zh-CN" altLang="en-US" sz="2000" dirty="0"/>
              <a:t> </a:t>
            </a:r>
            <a:r>
              <a:rPr lang="zh-CN" altLang="en-US" sz="2000" dirty="0" smtClean="0"/>
              <a:t>     如</a:t>
            </a:r>
            <a:r>
              <a:rPr lang="zh-CN" altLang="en-US" sz="2000" dirty="0"/>
              <a:t>果</a:t>
            </a:r>
            <a:r>
              <a:rPr lang="en-US" altLang="zh-CN" sz="2000" dirty="0"/>
              <a:t>Acker Task</a:t>
            </a:r>
            <a:r>
              <a:rPr lang="zh-CN" altLang="en-US" sz="2000" dirty="0"/>
              <a:t>本身失效，</a:t>
            </a:r>
            <a:r>
              <a:rPr lang="en-US" altLang="zh-CN" sz="2000" dirty="0"/>
              <a:t>Storm</a:t>
            </a:r>
            <a:r>
              <a:rPr lang="zh-CN" altLang="en-US" sz="2000" dirty="0"/>
              <a:t>会判定它在失败之前维护的所有</a:t>
            </a:r>
            <a:r>
              <a:rPr lang="en-US" altLang="zh-CN" sz="2000" dirty="0"/>
              <a:t>tuples</a:t>
            </a:r>
            <a:r>
              <a:rPr lang="zh-CN" altLang="en-US" sz="2000" dirty="0"/>
              <a:t>都因超时而失败，对应</a:t>
            </a:r>
            <a:r>
              <a:rPr lang="en-US" altLang="zh-CN" sz="2000" dirty="0"/>
              <a:t>Spout</a:t>
            </a:r>
            <a:r>
              <a:rPr lang="zh-CN" altLang="en-US" sz="2000" dirty="0"/>
              <a:t>的</a:t>
            </a:r>
            <a:r>
              <a:rPr lang="en-US" altLang="zh-CN" sz="2000" dirty="0"/>
              <a:t>fail ()</a:t>
            </a:r>
            <a:r>
              <a:rPr lang="zh-CN" altLang="en-US" sz="2000" dirty="0"/>
              <a:t>方法将被调用。</a:t>
            </a:r>
          </a:p>
          <a:p>
            <a:pPr>
              <a:spcBef>
                <a:spcPts val="600"/>
              </a:spcBef>
            </a:pPr>
            <a:r>
              <a:rPr lang="zh-CN" altLang="en-US" sz="2000" dirty="0"/>
              <a:t> </a:t>
            </a:r>
            <a:r>
              <a:rPr lang="zh-CN" altLang="en-US" sz="2000" dirty="0" smtClean="0"/>
              <a:t>     如</a:t>
            </a:r>
            <a:r>
              <a:rPr lang="zh-CN" altLang="en-US" sz="2000" dirty="0"/>
              <a:t>果</a:t>
            </a:r>
            <a:r>
              <a:rPr lang="en-US" altLang="zh-CN" sz="2000" dirty="0"/>
              <a:t>Spout</a:t>
            </a:r>
            <a:r>
              <a:rPr lang="zh-CN" altLang="en-US" sz="2000" dirty="0"/>
              <a:t>任务失败，在这种情况下，与</a:t>
            </a:r>
            <a:r>
              <a:rPr lang="en-US" altLang="zh-CN" sz="2000" dirty="0"/>
              <a:t>Spout</a:t>
            </a:r>
            <a:r>
              <a:rPr lang="zh-CN" altLang="en-US" sz="2000" dirty="0"/>
              <a:t>对接的外部设备（如</a:t>
            </a:r>
            <a:r>
              <a:rPr lang="en-US" altLang="zh-CN" sz="2000" dirty="0"/>
              <a:t>MQ</a:t>
            </a:r>
            <a:r>
              <a:rPr lang="zh-CN" altLang="en-US" sz="2000" dirty="0"/>
              <a:t>队列）负责消息的完整性。例如当客户端异常时，外部</a:t>
            </a:r>
            <a:r>
              <a:rPr lang="en-US" altLang="zh-CN" sz="2000" dirty="0"/>
              <a:t>kestrel</a:t>
            </a:r>
            <a:r>
              <a:rPr lang="zh-CN" altLang="en-US" sz="2000" dirty="0"/>
              <a:t>队列会将处于</a:t>
            </a:r>
            <a:r>
              <a:rPr lang="en-US" altLang="zh-CN" sz="2000" dirty="0"/>
              <a:t>pending</a:t>
            </a:r>
            <a:r>
              <a:rPr lang="zh-CN" altLang="en-US" sz="2000" dirty="0"/>
              <a:t>状态的所有消息重新放回队列中。另外，</a:t>
            </a:r>
            <a:r>
              <a:rPr lang="en-US" altLang="zh-CN" sz="2000" dirty="0"/>
              <a:t>Storm</a:t>
            </a:r>
            <a:r>
              <a:rPr lang="zh-CN" altLang="en-US" sz="2000" dirty="0"/>
              <a:t>记录有</a:t>
            </a:r>
            <a:r>
              <a:rPr lang="en-US" altLang="zh-CN" sz="2000" dirty="0"/>
              <a:t>Spout</a:t>
            </a:r>
            <a:r>
              <a:rPr lang="zh-CN" altLang="en-US" sz="2000" dirty="0"/>
              <a:t>成功处理的进度，当</a:t>
            </a:r>
            <a:r>
              <a:rPr lang="en-US" altLang="zh-CN" sz="2000" dirty="0"/>
              <a:t>Spout</a:t>
            </a:r>
            <a:r>
              <a:rPr lang="zh-CN" altLang="en-US" sz="2000" dirty="0"/>
              <a:t>任务重启时，会继续从以前的成功点开始。</a:t>
            </a:r>
          </a:p>
        </p:txBody>
      </p:sp>
    </p:spTree>
    <p:extLst>
      <p:ext uri="{BB962C8B-B14F-4D97-AF65-F5344CB8AC3E}">
        <p14:creationId xmlns:p14="http://schemas.microsoft.com/office/powerpoint/2010/main" xmlns="" val="613504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5" name="文本框 4"/>
          <p:cNvSpPr txBox="1"/>
          <p:nvPr/>
        </p:nvSpPr>
        <p:spPr>
          <a:xfrm>
            <a:off x="762000" y="1219200"/>
            <a:ext cx="7717766" cy="5324535"/>
          </a:xfrm>
          <a:prstGeom prst="rect">
            <a:avLst/>
          </a:prstGeom>
          <a:noFill/>
        </p:spPr>
        <p:txBody>
          <a:bodyPr wrap="square" rtlCol="0">
            <a:spAutoFit/>
          </a:bodyPr>
          <a:lstStyle/>
          <a:p>
            <a:r>
              <a:rPr lang="en-US" altLang="zh-CN" sz="2000" b="1" dirty="0"/>
              <a:t>2. </a:t>
            </a:r>
            <a:r>
              <a:rPr lang="en-US" altLang="zh-CN" sz="2000" b="1" dirty="0" smtClean="0"/>
              <a:t>  Bolt</a:t>
            </a:r>
            <a:r>
              <a:rPr lang="zh-CN" altLang="en-US" sz="2000" b="1" dirty="0"/>
              <a:t>故障（</a:t>
            </a:r>
            <a:r>
              <a:rPr lang="en-US" altLang="zh-CN" sz="2000" b="1" dirty="0"/>
              <a:t>Process</a:t>
            </a:r>
            <a:r>
              <a:rPr lang="zh-CN" altLang="en-US" sz="2000" b="1" dirty="0"/>
              <a:t>）</a:t>
            </a:r>
          </a:p>
          <a:p>
            <a:pPr>
              <a:spcBef>
                <a:spcPts val="600"/>
              </a:spcBef>
            </a:pPr>
            <a:r>
              <a:rPr lang="zh-CN" altLang="en-US" dirty="0"/>
              <a:t> </a:t>
            </a:r>
            <a:r>
              <a:rPr lang="zh-CN" altLang="en-US" dirty="0" smtClean="0"/>
              <a:t>     如</a:t>
            </a:r>
            <a:r>
              <a:rPr lang="zh-CN" altLang="en-US" dirty="0"/>
              <a:t>果一个</a:t>
            </a:r>
            <a:r>
              <a:rPr lang="en-US" altLang="zh-CN" dirty="0"/>
              <a:t>Worker</a:t>
            </a:r>
            <a:r>
              <a:rPr lang="zh-CN" altLang="en-US" dirty="0"/>
              <a:t>进程失败，每个</a:t>
            </a:r>
            <a:r>
              <a:rPr lang="en-US" altLang="zh-CN" dirty="0"/>
              <a:t>Worker</a:t>
            </a:r>
            <a:r>
              <a:rPr lang="zh-CN" altLang="en-US" dirty="0"/>
              <a:t>包含的数个</a:t>
            </a:r>
            <a:r>
              <a:rPr lang="en-US" altLang="zh-CN" dirty="0"/>
              <a:t>Bolt (</a:t>
            </a:r>
            <a:r>
              <a:rPr lang="zh-CN" altLang="en-US" dirty="0"/>
              <a:t>或</a:t>
            </a:r>
            <a:r>
              <a:rPr lang="en-US" altLang="zh-CN" dirty="0"/>
              <a:t>Spout) Tasks</a:t>
            </a:r>
            <a:r>
              <a:rPr lang="zh-CN" altLang="en-US" dirty="0"/>
              <a:t>也失效了。负责监控此</a:t>
            </a:r>
            <a:r>
              <a:rPr lang="en-US" altLang="zh-CN" dirty="0"/>
              <a:t>Worker</a:t>
            </a:r>
            <a:r>
              <a:rPr lang="zh-CN" altLang="en-US" dirty="0"/>
              <a:t>的</a:t>
            </a:r>
            <a:r>
              <a:rPr lang="en-US" altLang="zh-CN" dirty="0"/>
              <a:t>Supervisor</a:t>
            </a:r>
            <a:r>
              <a:rPr lang="zh-CN" altLang="en-US" dirty="0"/>
              <a:t>会尝试在本机重启它，如果在启动多次仍然失败，它将无法发送心跳信息到</a:t>
            </a:r>
            <a:r>
              <a:rPr lang="en-US" altLang="zh-CN" dirty="0"/>
              <a:t>Nimbus</a:t>
            </a:r>
            <a:r>
              <a:rPr lang="zh-CN" altLang="en-US" dirty="0"/>
              <a:t>，</a:t>
            </a:r>
            <a:r>
              <a:rPr lang="en-US" altLang="zh-CN" dirty="0"/>
              <a:t>Nimbus</a:t>
            </a:r>
            <a:r>
              <a:rPr lang="zh-CN" altLang="en-US" dirty="0"/>
              <a:t>将判定此</a:t>
            </a:r>
            <a:r>
              <a:rPr lang="en-US" altLang="zh-CN" dirty="0"/>
              <a:t>Worker</a:t>
            </a:r>
            <a:r>
              <a:rPr lang="zh-CN" altLang="en-US" dirty="0"/>
              <a:t>失效，将在另一台机器上重新分配</a:t>
            </a:r>
            <a:r>
              <a:rPr lang="en-US" altLang="zh-CN" dirty="0"/>
              <a:t>Worker</a:t>
            </a:r>
            <a:r>
              <a:rPr lang="zh-CN" altLang="en-US" dirty="0"/>
              <a:t>并启动。</a:t>
            </a:r>
          </a:p>
          <a:p>
            <a:pPr>
              <a:spcBef>
                <a:spcPts val="600"/>
              </a:spcBef>
            </a:pPr>
            <a:r>
              <a:rPr lang="zh-CN" altLang="en-US" dirty="0"/>
              <a:t> </a:t>
            </a:r>
            <a:r>
              <a:rPr lang="zh-CN" altLang="en-US" dirty="0" smtClean="0"/>
              <a:t>     如</a:t>
            </a:r>
            <a:r>
              <a:rPr lang="zh-CN" altLang="en-US" dirty="0"/>
              <a:t>果</a:t>
            </a:r>
            <a:r>
              <a:rPr lang="en-US" altLang="zh-CN" dirty="0"/>
              <a:t>Supervisor</a:t>
            </a:r>
            <a:r>
              <a:rPr lang="zh-CN" altLang="en-US" dirty="0"/>
              <a:t>失败，由于</a:t>
            </a:r>
            <a:r>
              <a:rPr lang="en-US" altLang="zh-CN" dirty="0"/>
              <a:t>Supervisor</a:t>
            </a:r>
            <a:r>
              <a:rPr lang="zh-CN" altLang="en-US" dirty="0"/>
              <a:t>是无状态的（所有的状态都保存在</a:t>
            </a:r>
            <a:r>
              <a:rPr lang="en-US" altLang="zh-CN" dirty="0"/>
              <a:t>Zookeeper</a:t>
            </a:r>
            <a:r>
              <a:rPr lang="zh-CN" altLang="en-US" dirty="0"/>
              <a:t>或者磁盘上）和</a:t>
            </a:r>
            <a:r>
              <a:rPr lang="en-US" altLang="zh-CN" dirty="0"/>
              <a:t>fail-fast</a:t>
            </a:r>
            <a:r>
              <a:rPr lang="zh-CN" altLang="en-US" dirty="0"/>
              <a:t>（每当遇到任何意外的情况，进程自动毁灭），因此</a:t>
            </a:r>
            <a:r>
              <a:rPr lang="en-US" altLang="zh-CN" dirty="0"/>
              <a:t>Supervisor</a:t>
            </a:r>
            <a:r>
              <a:rPr lang="zh-CN" altLang="en-US" dirty="0"/>
              <a:t>的失败不会影响当前正在运行的任务，只要及时将</a:t>
            </a:r>
            <a:r>
              <a:rPr lang="en-US" altLang="zh-CN" dirty="0"/>
              <a:t>Supervisor</a:t>
            </a:r>
            <a:r>
              <a:rPr lang="zh-CN" altLang="en-US" dirty="0"/>
              <a:t>重新启动即可。</a:t>
            </a:r>
          </a:p>
          <a:p>
            <a:pPr>
              <a:spcBef>
                <a:spcPts val="600"/>
              </a:spcBef>
            </a:pPr>
            <a:r>
              <a:rPr lang="zh-CN" altLang="en-US" dirty="0"/>
              <a:t> </a:t>
            </a:r>
            <a:r>
              <a:rPr lang="zh-CN" altLang="en-US" dirty="0" smtClean="0"/>
              <a:t>     如</a:t>
            </a:r>
            <a:r>
              <a:rPr lang="zh-CN" altLang="en-US" dirty="0"/>
              <a:t>果</a:t>
            </a:r>
            <a:r>
              <a:rPr lang="en-US" altLang="zh-CN" dirty="0"/>
              <a:t>Nimbus</a:t>
            </a:r>
            <a:r>
              <a:rPr lang="zh-CN" altLang="en-US" dirty="0"/>
              <a:t>失败，由于</a:t>
            </a:r>
            <a:r>
              <a:rPr lang="en-US" altLang="zh-CN" dirty="0"/>
              <a:t>Nimbus</a:t>
            </a:r>
            <a:r>
              <a:rPr lang="zh-CN" altLang="en-US" dirty="0"/>
              <a:t>也是无状态和</a:t>
            </a:r>
            <a:r>
              <a:rPr lang="en-US" altLang="zh-CN" dirty="0"/>
              <a:t>fail-fast</a:t>
            </a:r>
            <a:r>
              <a:rPr lang="zh-CN" altLang="en-US" dirty="0"/>
              <a:t>的，因此</a:t>
            </a:r>
            <a:r>
              <a:rPr lang="en-US" altLang="zh-CN" dirty="0"/>
              <a:t>Nimbus</a:t>
            </a:r>
            <a:r>
              <a:rPr lang="zh-CN" altLang="en-US" dirty="0"/>
              <a:t>的失败不会影响当前正在运行的任务，只是无法提交新的</a:t>
            </a:r>
            <a:r>
              <a:rPr lang="en-US" altLang="zh-CN" dirty="0"/>
              <a:t>Topology</a:t>
            </a:r>
            <a:r>
              <a:rPr lang="zh-CN" altLang="en-US" dirty="0"/>
              <a:t>，只需及时将它重启即可。</a:t>
            </a:r>
          </a:p>
          <a:p>
            <a:pPr>
              <a:spcBef>
                <a:spcPts val="1200"/>
              </a:spcBef>
            </a:pPr>
            <a:r>
              <a:rPr lang="en-US" altLang="zh-CN" sz="2000" b="1" dirty="0"/>
              <a:t>3. </a:t>
            </a:r>
            <a:r>
              <a:rPr lang="en-US" altLang="zh-CN" sz="2000" b="1" dirty="0" smtClean="0"/>
              <a:t>  </a:t>
            </a:r>
            <a:r>
              <a:rPr lang="zh-CN" altLang="en-US" sz="2000" b="1" dirty="0" smtClean="0"/>
              <a:t>集群</a:t>
            </a:r>
            <a:r>
              <a:rPr lang="zh-CN" altLang="en-US" sz="2000" b="1" dirty="0"/>
              <a:t>节点故障（</a:t>
            </a:r>
            <a:r>
              <a:rPr lang="en-US" altLang="zh-CN" sz="2000" b="1" dirty="0"/>
              <a:t>Node</a:t>
            </a:r>
            <a:r>
              <a:rPr lang="zh-CN" altLang="en-US" sz="2000" b="1" dirty="0"/>
              <a:t>）</a:t>
            </a:r>
          </a:p>
          <a:p>
            <a:pPr>
              <a:spcBef>
                <a:spcPts val="600"/>
              </a:spcBef>
            </a:pPr>
            <a:r>
              <a:rPr lang="zh-CN" altLang="en-US" dirty="0"/>
              <a:t> </a:t>
            </a:r>
            <a:r>
              <a:rPr lang="zh-CN" altLang="en-US" dirty="0" smtClean="0"/>
              <a:t>     如</a:t>
            </a:r>
            <a:r>
              <a:rPr lang="zh-CN" altLang="en-US" dirty="0"/>
              <a:t>果</a:t>
            </a:r>
            <a:r>
              <a:rPr lang="en-US" altLang="zh-CN" dirty="0"/>
              <a:t>Storm</a:t>
            </a:r>
            <a:r>
              <a:rPr lang="zh-CN" altLang="en-US" dirty="0"/>
              <a:t>集群节点发生故障。此时</a:t>
            </a:r>
            <a:r>
              <a:rPr lang="en-US" altLang="zh-CN" dirty="0"/>
              <a:t>Nimbus</a:t>
            </a:r>
            <a:r>
              <a:rPr lang="zh-CN" altLang="en-US" dirty="0"/>
              <a:t>会将此节点上所有正在运行的任务转移到其他可用的节点上运行。</a:t>
            </a:r>
          </a:p>
          <a:p>
            <a:r>
              <a:rPr lang="zh-CN" altLang="en-US" dirty="0"/>
              <a:t> </a:t>
            </a:r>
            <a:r>
              <a:rPr lang="zh-CN" altLang="en-US" dirty="0" smtClean="0"/>
              <a:t>     若</a:t>
            </a:r>
            <a:r>
              <a:rPr lang="zh-CN" altLang="en-US" dirty="0"/>
              <a:t>是</a:t>
            </a:r>
            <a:r>
              <a:rPr lang="en-US" altLang="zh-CN" dirty="0"/>
              <a:t>Zookeeper</a:t>
            </a:r>
            <a:r>
              <a:rPr lang="zh-CN" altLang="en-US" dirty="0"/>
              <a:t>集群节点故障，</a:t>
            </a:r>
            <a:r>
              <a:rPr lang="en-US" altLang="zh-CN" dirty="0"/>
              <a:t>Zookeeper</a:t>
            </a:r>
            <a:r>
              <a:rPr lang="zh-CN" altLang="en-US" dirty="0"/>
              <a:t>自身有容错机制，可以保证少于半数的机器宕机系统仍可正常运行。</a:t>
            </a:r>
          </a:p>
        </p:txBody>
      </p:sp>
    </p:spTree>
    <p:extLst>
      <p:ext uri="{BB962C8B-B14F-4D97-AF65-F5344CB8AC3E}">
        <p14:creationId xmlns:p14="http://schemas.microsoft.com/office/powerpoint/2010/main" xmlns="" val="20570936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62000" y="1219200"/>
            <a:ext cx="6934200" cy="646331"/>
          </a:xfrm>
          <a:prstGeom prst="rect">
            <a:avLst/>
          </a:prstGeom>
          <a:noFill/>
          <a:ln w="9525">
            <a:noFill/>
            <a:miter lim="800000"/>
          </a:ln>
        </p:spPr>
        <p:txBody>
          <a:bodyPr wrap="square">
            <a:spAutoFit/>
          </a:bodyPr>
          <a:lstStyle/>
          <a:p>
            <a:r>
              <a:rPr lang="zh-CN" altLang="en-US" sz="3600" b="1" dirty="0" smtClean="0">
                <a:solidFill>
                  <a:srgbClr val="0823A8"/>
                </a:solidFill>
                <a:latin typeface="Calibri" panose="020F0502020204030204" pitchFamily="34" charset="0"/>
              </a:rPr>
              <a:t>流计算两种主要处理模式</a:t>
            </a:r>
          </a:p>
        </p:txBody>
      </p:sp>
      <p:sp>
        <p:nvSpPr>
          <p:cNvPr id="7" name="文本框 6"/>
          <p:cNvSpPr txBox="1"/>
          <p:nvPr/>
        </p:nvSpPr>
        <p:spPr>
          <a:xfrm>
            <a:off x="914400" y="2057400"/>
            <a:ext cx="7696200" cy="2092881"/>
          </a:xfrm>
          <a:prstGeom prst="rect">
            <a:avLst/>
          </a:prstGeom>
          <a:noFill/>
        </p:spPr>
        <p:txBody>
          <a:bodyPr wrap="square" rtlCol="0">
            <a:spAutoFit/>
          </a:bodyPr>
          <a:lstStyle/>
          <a:p>
            <a:pPr>
              <a:buFont typeface="Wingdings" pitchFamily="2" charset="2"/>
              <a:buChar char="p"/>
            </a:pPr>
            <a:r>
              <a:rPr lang="en-US" altLang="zh-CN" sz="2400" dirty="0" smtClean="0"/>
              <a:t> Native </a:t>
            </a:r>
            <a:r>
              <a:rPr lang="en-US" altLang="zh-CN" sz="2400" dirty="0"/>
              <a:t>Stream Processing </a:t>
            </a:r>
            <a:r>
              <a:rPr lang="en-US" altLang="zh-CN" sz="2400" dirty="0" smtClean="0"/>
              <a:t>System</a:t>
            </a:r>
          </a:p>
          <a:p>
            <a:pPr>
              <a:spcBef>
                <a:spcPts val="1200"/>
              </a:spcBef>
            </a:pPr>
            <a:r>
              <a:rPr lang="zh-CN" altLang="en-US" sz="2400" dirty="0" smtClean="0"/>
              <a:t>    基于数据读入</a:t>
            </a:r>
            <a:r>
              <a:rPr lang="zh-CN" altLang="en-US" sz="2400" dirty="0"/>
              <a:t>顺序</a:t>
            </a:r>
            <a:r>
              <a:rPr lang="zh-CN" altLang="en-US" sz="2400" dirty="0">
                <a:solidFill>
                  <a:srgbClr val="FF0000"/>
                </a:solidFill>
              </a:rPr>
              <a:t>逐条进行处理</a:t>
            </a:r>
            <a:r>
              <a:rPr lang="zh-CN" altLang="en-US" sz="2400" dirty="0"/>
              <a:t>，每一条数据到达即可得到即时处理（假设系统没有过载</a:t>
            </a:r>
            <a:r>
              <a:rPr lang="zh-CN" altLang="en-US" sz="2400" dirty="0" smtClean="0"/>
              <a:t>），简便易行，系统响应</a:t>
            </a:r>
            <a:r>
              <a:rPr lang="zh-CN" altLang="en-US" sz="2400" dirty="0"/>
              <a:t>性好</a:t>
            </a:r>
            <a:r>
              <a:rPr lang="zh-CN" altLang="en-US" sz="2400" dirty="0" smtClean="0"/>
              <a:t>。但系统吞吐率（</a:t>
            </a:r>
            <a:r>
              <a:rPr lang="en-US" altLang="zh-CN" sz="2400" dirty="0" smtClean="0"/>
              <a:t>throughput</a:t>
            </a:r>
            <a:r>
              <a:rPr lang="zh-CN" altLang="en-US" sz="2400" dirty="0" smtClean="0"/>
              <a:t>）低，容错成本高和容易负载不均衡。</a:t>
            </a:r>
            <a:endParaRPr lang="zh-CN" altLang="en-US" sz="2400" dirty="0"/>
          </a:p>
        </p:txBody>
      </p:sp>
      <p:sp>
        <p:nvSpPr>
          <p:cNvPr id="5" name="文本框 4"/>
          <p:cNvSpPr txBox="1"/>
          <p:nvPr/>
        </p:nvSpPr>
        <p:spPr>
          <a:xfrm>
            <a:off x="914400" y="4267200"/>
            <a:ext cx="7520772" cy="1723549"/>
          </a:xfrm>
          <a:prstGeom prst="rect">
            <a:avLst/>
          </a:prstGeom>
          <a:noFill/>
        </p:spPr>
        <p:txBody>
          <a:bodyPr wrap="square" rtlCol="0">
            <a:spAutoFit/>
          </a:bodyPr>
          <a:lstStyle/>
          <a:p>
            <a:pPr>
              <a:buFont typeface="Wingdings" pitchFamily="2" charset="2"/>
              <a:buChar char="p"/>
            </a:pPr>
            <a:r>
              <a:rPr lang="en-US" altLang="zh-CN" sz="2400" dirty="0" smtClean="0"/>
              <a:t> Micro-batch </a:t>
            </a:r>
            <a:r>
              <a:rPr lang="en-US" altLang="zh-CN" sz="2400" dirty="0"/>
              <a:t>Stream Processing </a:t>
            </a:r>
            <a:r>
              <a:rPr lang="en-US" altLang="zh-CN" sz="2400" dirty="0" smtClean="0"/>
              <a:t>System</a:t>
            </a:r>
          </a:p>
          <a:p>
            <a:pPr>
              <a:spcBef>
                <a:spcPts val="1200"/>
              </a:spcBef>
            </a:pPr>
            <a:r>
              <a:rPr lang="en-US" altLang="zh-CN" sz="2400" dirty="0" smtClean="0"/>
              <a:t>    </a:t>
            </a:r>
            <a:r>
              <a:rPr lang="zh-CN" altLang="en-US" sz="2400" dirty="0" smtClean="0"/>
              <a:t>将</a:t>
            </a:r>
            <a:r>
              <a:rPr lang="zh-CN" altLang="en-US" sz="2400" dirty="0"/>
              <a:t>数据流先作预处理，</a:t>
            </a:r>
            <a:r>
              <a:rPr lang="zh-CN" altLang="en-US" sz="2400" dirty="0">
                <a:solidFill>
                  <a:srgbClr val="FF0000"/>
                </a:solidFill>
              </a:rPr>
              <a:t>打包成含多条数据</a:t>
            </a:r>
            <a:r>
              <a:rPr lang="zh-CN" altLang="en-US" sz="2400" dirty="0"/>
              <a:t>的</a:t>
            </a:r>
            <a:r>
              <a:rPr lang="en-US" altLang="zh-CN" sz="2400" dirty="0"/>
              <a:t>batch</a:t>
            </a:r>
            <a:r>
              <a:rPr lang="zh-CN" altLang="en-US" sz="2400" dirty="0"/>
              <a:t>（批次）</a:t>
            </a:r>
            <a:r>
              <a:rPr lang="zh-CN" altLang="en-US" sz="2400" dirty="0" smtClean="0"/>
              <a:t>再传送给</a:t>
            </a:r>
            <a:r>
              <a:rPr lang="zh-CN" altLang="en-US" sz="2400" dirty="0"/>
              <a:t>系统</a:t>
            </a:r>
            <a:r>
              <a:rPr lang="zh-CN" altLang="en-US" sz="2400" dirty="0" smtClean="0"/>
              <a:t>处理，系统吞吐率高，但延迟时间长。</a:t>
            </a:r>
            <a:endParaRPr lang="zh-CN" altLang="en-US" sz="2400" dirty="0"/>
          </a:p>
        </p:txBody>
      </p:sp>
    </p:spTree>
    <p:extLst>
      <p:ext uri="{BB962C8B-B14F-4D97-AF65-F5344CB8AC3E}">
        <p14:creationId xmlns:p14="http://schemas.microsoft.com/office/powerpoint/2010/main" xmlns="" val="365967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3" name="图片 2"/>
          <p:cNvPicPr>
            <a:picLocks noChangeAspect="1"/>
          </p:cNvPicPr>
          <p:nvPr/>
        </p:nvPicPr>
        <p:blipFill>
          <a:blip r:embed="rId4" cstate="print"/>
          <a:stretch>
            <a:fillRect/>
          </a:stretch>
        </p:blipFill>
        <p:spPr>
          <a:xfrm>
            <a:off x="2971800" y="914400"/>
            <a:ext cx="5360238" cy="3047999"/>
          </a:xfrm>
          <a:prstGeom prst="rect">
            <a:avLst/>
          </a:prstGeom>
        </p:spPr>
      </p:pic>
      <p:pic>
        <p:nvPicPr>
          <p:cNvPr id="4" name="图片 3"/>
          <p:cNvPicPr>
            <a:picLocks noChangeAspect="1"/>
          </p:cNvPicPr>
          <p:nvPr/>
        </p:nvPicPr>
        <p:blipFill>
          <a:blip r:embed="rId5" cstate="print"/>
          <a:stretch>
            <a:fillRect/>
          </a:stretch>
        </p:blipFill>
        <p:spPr>
          <a:xfrm>
            <a:off x="3048000" y="3810000"/>
            <a:ext cx="5085336" cy="3048000"/>
          </a:xfrm>
          <a:prstGeom prst="rect">
            <a:avLst/>
          </a:prstGeom>
        </p:spPr>
      </p:pic>
      <p:sp>
        <p:nvSpPr>
          <p:cNvPr id="12" name="TextBox 11"/>
          <p:cNvSpPr txBox="1"/>
          <p:nvPr/>
        </p:nvSpPr>
        <p:spPr>
          <a:xfrm>
            <a:off x="457200" y="1295400"/>
            <a:ext cx="2514600" cy="1200329"/>
          </a:xfrm>
          <a:prstGeom prst="rect">
            <a:avLst/>
          </a:prstGeom>
          <a:noFill/>
        </p:spPr>
        <p:txBody>
          <a:bodyPr wrap="square" rtlCol="0">
            <a:spAutoFit/>
          </a:bodyPr>
          <a:lstStyle/>
          <a:p>
            <a:r>
              <a:rPr lang="en-US" altLang="zh-CN" sz="2400" dirty="0" smtClean="0"/>
              <a:t>Native Stream Processing System</a:t>
            </a:r>
            <a:endParaRPr lang="zh-CN" altLang="en-US" sz="2400" dirty="0"/>
          </a:p>
        </p:txBody>
      </p:sp>
      <p:sp>
        <p:nvSpPr>
          <p:cNvPr id="13" name="TextBox 12"/>
          <p:cNvSpPr txBox="1"/>
          <p:nvPr/>
        </p:nvSpPr>
        <p:spPr>
          <a:xfrm>
            <a:off x="533400" y="4419600"/>
            <a:ext cx="2514600" cy="1569660"/>
          </a:xfrm>
          <a:prstGeom prst="rect">
            <a:avLst/>
          </a:prstGeom>
          <a:noFill/>
        </p:spPr>
        <p:txBody>
          <a:bodyPr wrap="square" rtlCol="0">
            <a:spAutoFit/>
          </a:bodyPr>
          <a:lstStyle/>
          <a:p>
            <a:r>
              <a:rPr lang="en-US" altLang="zh-CN" sz="2400" dirty="0" smtClean="0"/>
              <a:t>Micro-batch Stream Processing System</a:t>
            </a:r>
            <a:endParaRPr lang="zh-CN" altLang="en-US" sz="2400" dirty="0"/>
          </a:p>
        </p:txBody>
      </p:sp>
    </p:spTree>
    <p:extLst>
      <p:ext uri="{BB962C8B-B14F-4D97-AF65-F5344CB8AC3E}">
        <p14:creationId xmlns:p14="http://schemas.microsoft.com/office/powerpoint/2010/main" xmlns="" val="365967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838200" y="1143000"/>
            <a:ext cx="7108166" cy="646331"/>
          </a:xfrm>
          <a:prstGeom prst="rect">
            <a:avLst/>
          </a:prstGeom>
          <a:noFill/>
          <a:ln w="9525">
            <a:noFill/>
            <a:miter lim="800000"/>
          </a:ln>
        </p:spPr>
        <p:txBody>
          <a:bodyPr wrap="square">
            <a:spAutoFit/>
          </a:bodyPr>
          <a:lstStyle/>
          <a:p>
            <a:r>
              <a:rPr lang="zh-CN" altLang="en-US" sz="3600" dirty="0" smtClean="0">
                <a:solidFill>
                  <a:srgbClr val="0823A8"/>
                </a:solidFill>
                <a:latin typeface="Calibri" panose="020F0502020204030204" pitchFamily="34" charset="0"/>
              </a:rPr>
              <a:t>流计算性能参数</a:t>
            </a:r>
          </a:p>
        </p:txBody>
      </p:sp>
      <p:sp>
        <p:nvSpPr>
          <p:cNvPr id="7" name="文本框 6"/>
          <p:cNvSpPr txBox="1"/>
          <p:nvPr/>
        </p:nvSpPr>
        <p:spPr>
          <a:xfrm>
            <a:off x="838200" y="1752600"/>
            <a:ext cx="7543800" cy="2893100"/>
          </a:xfrm>
          <a:prstGeom prst="rect">
            <a:avLst/>
          </a:prstGeom>
          <a:noFill/>
        </p:spPr>
        <p:txBody>
          <a:bodyPr wrap="square" rtlCol="0">
            <a:spAutoFit/>
          </a:bodyPr>
          <a:lstStyle/>
          <a:p>
            <a:r>
              <a:rPr lang="zh-CN" altLang="en-US" sz="2800" b="1" dirty="0" smtClean="0"/>
              <a:t>系统</a:t>
            </a:r>
            <a:r>
              <a:rPr lang="zh-CN" altLang="en-US" sz="2800" b="1" dirty="0"/>
              <a:t>吞吐率（</a:t>
            </a:r>
            <a:r>
              <a:rPr lang="en-US" altLang="zh-CN" sz="2800" b="1" dirty="0"/>
              <a:t>system throughput</a:t>
            </a:r>
            <a:r>
              <a:rPr lang="zh-CN" altLang="en-US" sz="2800" b="1" dirty="0" smtClean="0"/>
              <a:t>）</a:t>
            </a:r>
            <a:r>
              <a:rPr lang="zh-CN" altLang="en-US" sz="2400" dirty="0" smtClean="0"/>
              <a:t>：指</a:t>
            </a:r>
            <a:r>
              <a:rPr lang="zh-CN" altLang="en-US" sz="2400" dirty="0"/>
              <a:t>单位时间内</a:t>
            </a:r>
            <a:r>
              <a:rPr lang="zh-CN" altLang="en-US" sz="2400" dirty="0">
                <a:solidFill>
                  <a:srgbClr val="FF0000"/>
                </a:solidFill>
              </a:rPr>
              <a:t>系统处理的数据量</a:t>
            </a:r>
            <a:r>
              <a:rPr lang="zh-CN" altLang="en-US" sz="2400" dirty="0"/>
              <a:t>或完成的任务数</a:t>
            </a:r>
            <a:r>
              <a:rPr lang="zh-CN" altLang="en-US" sz="2400" dirty="0" smtClean="0"/>
              <a:t>。</a:t>
            </a:r>
            <a:endParaRPr lang="en-US" altLang="zh-CN" sz="2400" dirty="0" smtClean="0"/>
          </a:p>
          <a:p>
            <a:pPr>
              <a:spcBef>
                <a:spcPts val="1200"/>
              </a:spcBef>
            </a:pPr>
            <a:r>
              <a:rPr lang="zh-CN" altLang="en-US" sz="2400" dirty="0" smtClean="0"/>
              <a:t>       对于</a:t>
            </a:r>
            <a:r>
              <a:rPr lang="en-US" altLang="zh-CN" sz="2400" dirty="0" smtClean="0"/>
              <a:t>Client/Server</a:t>
            </a:r>
            <a:r>
              <a:rPr lang="zh-CN" altLang="en-US" sz="2400" dirty="0"/>
              <a:t>系统而言，</a:t>
            </a:r>
            <a:r>
              <a:rPr lang="zh-CN" altLang="en-US" sz="2400" dirty="0">
                <a:solidFill>
                  <a:srgbClr val="FF0000"/>
                </a:solidFill>
              </a:rPr>
              <a:t>服务器端的吞吐率</a:t>
            </a:r>
            <a:r>
              <a:rPr lang="zh-CN" altLang="en-US" sz="2400" dirty="0"/>
              <a:t>是指服务器在单位时间内对所有的客户端完成的任务</a:t>
            </a:r>
            <a:r>
              <a:rPr lang="zh-CN" altLang="en-US" sz="2400" dirty="0" smtClean="0"/>
              <a:t>数；</a:t>
            </a:r>
            <a:r>
              <a:rPr lang="zh-CN" altLang="en-US" sz="2400" dirty="0"/>
              <a:t>客户端的吞吐率则是指对单个客户而言服务器在单位时间内完成的该客户提交的任务</a:t>
            </a:r>
            <a:r>
              <a:rPr lang="zh-CN" altLang="en-US" sz="2400" dirty="0" smtClean="0"/>
              <a:t>数目。</a:t>
            </a:r>
            <a:r>
              <a:rPr lang="zh-CN" altLang="en-US" sz="2400" dirty="0"/>
              <a:t>在讨论系统吞吐率时，我们一般是指的服务器端的吞吐率。</a:t>
            </a:r>
          </a:p>
        </p:txBody>
      </p:sp>
      <p:sp>
        <p:nvSpPr>
          <p:cNvPr id="2" name="Rectangle 1"/>
          <p:cNvSpPr>
            <a:spLocks noChangeArrowheads="1"/>
          </p:cNvSpPr>
          <p:nvPr/>
        </p:nvSpPr>
        <p:spPr bwMode="auto">
          <a:xfrm>
            <a:off x="-152400" y="5622912"/>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）服务器端吞吐率</a:t>
            </a:r>
            <a:r>
              <a:rPr kumimoji="0" lang="zh-CN"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）客户端吞吐率</a:t>
            </a:r>
            <a:endParaRPr kumimoji="0" lang="zh-CN" altLang="zh-CN"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图</a:t>
            </a:r>
            <a:r>
              <a:rPr kumimoji="0" lang="zh-CN"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15-5  Client/Server</a:t>
            </a:r>
            <a:r>
              <a:rPr kumimoji="0" lang="zh-CN" altLang="zh-CN"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系统的吞吐率</a:t>
            </a:r>
            <a:endParaRPr kumimoji="0" lang="zh-CN" altLang="zh-CN" sz="11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Picture 2" descr="C:\Users\朱迅\AppData\Local\Temp\ksohtml\wps2C09.tmp.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676400" y="4648200"/>
            <a:ext cx="5750224" cy="20191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97496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文本框 6"/>
          <p:cNvSpPr txBox="1"/>
          <p:nvPr/>
        </p:nvSpPr>
        <p:spPr>
          <a:xfrm>
            <a:off x="762000" y="1219200"/>
            <a:ext cx="7772400" cy="3062377"/>
          </a:xfrm>
          <a:prstGeom prst="rect">
            <a:avLst/>
          </a:prstGeom>
          <a:noFill/>
        </p:spPr>
        <p:txBody>
          <a:bodyPr wrap="square" rtlCol="0">
            <a:spAutoFit/>
          </a:bodyPr>
          <a:lstStyle/>
          <a:p>
            <a:r>
              <a:rPr lang="zh-CN" altLang="en-US" sz="2800" b="1" dirty="0"/>
              <a:t>系统响应时延（</a:t>
            </a:r>
            <a:r>
              <a:rPr lang="en-US" altLang="zh-CN" sz="2800" b="1" dirty="0"/>
              <a:t>response delay</a:t>
            </a:r>
            <a:r>
              <a:rPr lang="zh-CN" altLang="en-US" sz="2800" b="1" dirty="0" smtClean="0"/>
              <a:t>）</a:t>
            </a:r>
            <a:r>
              <a:rPr lang="zh-CN" altLang="en-US" sz="2000" dirty="0" smtClean="0"/>
              <a:t>：</a:t>
            </a:r>
            <a:r>
              <a:rPr lang="zh-CN" altLang="en-US" sz="2000" dirty="0" smtClean="0">
                <a:solidFill>
                  <a:srgbClr val="FF0000"/>
                </a:solidFill>
              </a:rPr>
              <a:t>基于客户端</a:t>
            </a:r>
            <a:r>
              <a:rPr lang="zh-CN" altLang="en-US" sz="2000" dirty="0" smtClean="0"/>
              <a:t>计算</a:t>
            </a:r>
            <a:r>
              <a:rPr lang="zh-CN" altLang="en-US" sz="2000" dirty="0"/>
              <a:t>的</a:t>
            </a:r>
            <a:r>
              <a:rPr lang="zh-CN" altLang="en-US" sz="2000" dirty="0" smtClean="0"/>
              <a:t>，向</a:t>
            </a:r>
            <a:r>
              <a:rPr lang="zh-CN" altLang="en-US" sz="2000" dirty="0"/>
              <a:t>服务器端提交一个任务到计算结果返回之间的时间间隔</a:t>
            </a:r>
            <a:r>
              <a:rPr lang="zh-CN" altLang="en-US" sz="2000" dirty="0" smtClean="0"/>
              <a:t>。</a:t>
            </a:r>
            <a:endParaRPr lang="en-US" altLang="zh-CN" sz="2000" dirty="0" smtClean="0"/>
          </a:p>
          <a:p>
            <a:pPr marL="0" marR="0" indent="0" algn="just">
              <a:lnSpc>
                <a:spcPts val="1500"/>
              </a:lnSpc>
              <a:spcBef>
                <a:spcPts val="1200"/>
              </a:spcBef>
              <a:spcAft>
                <a:spcPts val="0"/>
              </a:spcAft>
            </a:pPr>
            <a:r>
              <a:rPr lang="zh-CN" altLang="en-US" sz="2000" kern="100" dirty="0" smtClean="0">
                <a:latin typeface="宋体" panose="02010600030101010101" pitchFamily="2" charset="-122"/>
                <a:cs typeface="Times New Roman" panose="02020603050405020304" pitchFamily="18" charset="0"/>
              </a:rPr>
              <a:t>     假设</a:t>
            </a:r>
            <a:r>
              <a:rPr lang="zh-CN" altLang="en-US" sz="2000" kern="100" dirty="0">
                <a:latin typeface="宋体" panose="02010600030101010101" pitchFamily="2" charset="-122"/>
                <a:cs typeface="Times New Roman" panose="02020603050405020304" pitchFamily="18" charset="0"/>
              </a:rPr>
              <a:t>客户端一个任务完成的时间可分为如</a:t>
            </a:r>
            <a:r>
              <a:rPr lang="zh-CN" altLang="en-US" sz="2000" kern="100" dirty="0" smtClean="0">
                <a:latin typeface="宋体" panose="02010600030101010101" pitchFamily="2" charset="-122"/>
                <a:cs typeface="Times New Roman" panose="02020603050405020304" pitchFamily="18" charset="0"/>
              </a:rPr>
              <a:t>图三部分：去时传输</a:t>
            </a:r>
            <a:endParaRPr lang="en-US" altLang="zh-CN" sz="2000" kern="100" dirty="0" smtClean="0">
              <a:latin typeface="宋体" panose="02010600030101010101" pitchFamily="2" charset="-122"/>
              <a:cs typeface="Times New Roman" panose="02020603050405020304" pitchFamily="18" charset="0"/>
            </a:endParaRPr>
          </a:p>
          <a:p>
            <a:pPr marL="0" marR="0" indent="0" algn="just">
              <a:lnSpc>
                <a:spcPts val="1500"/>
              </a:lnSpc>
              <a:spcBef>
                <a:spcPts val="600"/>
              </a:spcBef>
              <a:spcAft>
                <a:spcPts val="0"/>
              </a:spcAft>
            </a:pPr>
            <a:r>
              <a:rPr lang="zh-CN" altLang="en-US" sz="2000" kern="100" dirty="0" smtClean="0">
                <a:latin typeface="宋体" panose="02010600030101010101" pitchFamily="2" charset="-122"/>
                <a:cs typeface="Times New Roman" panose="02020603050405020304" pitchFamily="18" charset="0"/>
              </a:rPr>
              <a:t>时间、返回传输时间、服务器处理时间</a:t>
            </a:r>
            <a:endParaRPr lang="zh-CN" altLang="en-US" sz="2000" kern="100" dirty="0">
              <a:latin typeface="Times New Roman" panose="02020603050405020304" pitchFamily="18" charset="0"/>
            </a:endParaRPr>
          </a:p>
          <a:p>
            <a:pPr>
              <a:lnSpc>
                <a:spcPts val="1500"/>
              </a:lnSpc>
              <a:spcBef>
                <a:spcPts val="1200"/>
              </a:spcBef>
              <a:spcAft>
                <a:spcPts val="0"/>
              </a:spcAft>
            </a:pPr>
            <a:r>
              <a:rPr lang="en-US" altLang="zh-CN" sz="2000" kern="0" dirty="0">
                <a:latin typeface="宋体" panose="02010600030101010101" pitchFamily="2" charset="-122"/>
              </a:rPr>
              <a:t>delay time = network </a:t>
            </a:r>
            <a:r>
              <a:rPr lang="en-US" altLang="zh-CN" sz="2000" kern="0" dirty="0" err="1" smtClean="0">
                <a:latin typeface="宋体" panose="02010600030101010101" pitchFamily="2" charset="-122"/>
              </a:rPr>
              <a:t>latency+server</a:t>
            </a:r>
            <a:r>
              <a:rPr lang="en-US" altLang="zh-CN" sz="2000" kern="0" dirty="0" smtClean="0">
                <a:latin typeface="宋体" panose="02010600030101010101" pitchFamily="2" charset="-122"/>
              </a:rPr>
              <a:t> </a:t>
            </a:r>
            <a:r>
              <a:rPr lang="en-US" altLang="zh-CN" sz="2000" kern="0" dirty="0" err="1" smtClean="0">
                <a:latin typeface="宋体" panose="02010600030101010101" pitchFamily="2" charset="-122"/>
              </a:rPr>
              <a:t>latency+network</a:t>
            </a:r>
            <a:r>
              <a:rPr lang="en-US" altLang="zh-CN" sz="2000" kern="0" dirty="0" smtClean="0">
                <a:latin typeface="宋体" panose="02010600030101010101" pitchFamily="2" charset="-122"/>
              </a:rPr>
              <a:t> </a:t>
            </a:r>
            <a:r>
              <a:rPr lang="en-US" altLang="zh-CN" sz="2000" kern="0" dirty="0">
                <a:latin typeface="宋体" panose="02010600030101010101" pitchFamily="2" charset="-122"/>
              </a:rPr>
              <a:t>latency</a:t>
            </a:r>
            <a:endParaRPr lang="en-US" altLang="zh-CN" sz="2000" kern="100" dirty="0">
              <a:latin typeface="Times New Roman" panose="02020603050405020304" pitchFamily="18" charset="0"/>
            </a:endParaRPr>
          </a:p>
          <a:p>
            <a:pPr>
              <a:lnSpc>
                <a:spcPts val="1500"/>
              </a:lnSpc>
              <a:spcBef>
                <a:spcPts val="600"/>
              </a:spcBef>
              <a:spcAft>
                <a:spcPts val="0"/>
              </a:spcAft>
            </a:pPr>
            <a:r>
              <a:rPr lang="en-US" altLang="zh-CN" sz="2000" kern="0" dirty="0">
                <a:latin typeface="宋体" panose="02010600030101010101" pitchFamily="2" charset="-122"/>
              </a:rPr>
              <a:t>           = 2 * network latency + server latency</a:t>
            </a:r>
            <a:endParaRPr lang="en-US" altLang="zh-CN" sz="2000" kern="100" dirty="0">
              <a:latin typeface="Times New Roman" panose="02020603050405020304" pitchFamily="18" charset="0"/>
            </a:endParaRPr>
          </a:p>
          <a:p>
            <a:pPr marL="0" marR="0" indent="0" algn="just">
              <a:lnSpc>
                <a:spcPts val="1500"/>
              </a:lnSpc>
              <a:spcBef>
                <a:spcPts val="1200"/>
              </a:spcBef>
              <a:spcAft>
                <a:spcPts val="0"/>
              </a:spcAft>
            </a:pPr>
            <a:r>
              <a:rPr lang="zh-CN" altLang="en-US" sz="2000" kern="100" dirty="0" smtClean="0">
                <a:latin typeface="宋体" panose="02010600030101010101" pitchFamily="2" charset="-122"/>
                <a:cs typeface="Times New Roman" panose="02020603050405020304" pitchFamily="18" charset="0"/>
              </a:rPr>
              <a:t>其中</a:t>
            </a:r>
            <a:r>
              <a:rPr lang="zh-CN" altLang="en-US" sz="2000" kern="100" dirty="0">
                <a:latin typeface="宋体" panose="02010600030101010101" pitchFamily="2" charset="-122"/>
                <a:cs typeface="Times New Roman" panose="02020603050405020304" pitchFamily="18" charset="0"/>
              </a:rPr>
              <a:t>，</a:t>
            </a:r>
            <a:r>
              <a:rPr lang="en-US" altLang="zh-CN" sz="2000" kern="100" dirty="0">
                <a:latin typeface="Times New Roman" panose="02020603050405020304" pitchFamily="18" charset="0"/>
              </a:rPr>
              <a:t>network latency</a:t>
            </a:r>
            <a:r>
              <a:rPr lang="zh-CN" altLang="en-US" sz="2000" kern="100" dirty="0">
                <a:latin typeface="宋体" panose="02010600030101010101" pitchFamily="2" charset="-122"/>
                <a:cs typeface="Times New Roman" panose="02020603050405020304" pitchFamily="18" charset="0"/>
              </a:rPr>
              <a:t>是网络传输时间以</a:t>
            </a:r>
            <a:r>
              <a:rPr lang="en-US" altLang="zh-CN" sz="2000" kern="100" dirty="0">
                <a:latin typeface="Times New Roman" panose="02020603050405020304" pitchFamily="18" charset="0"/>
              </a:rPr>
              <a:t>L</a:t>
            </a:r>
            <a:r>
              <a:rPr lang="en-US" altLang="zh-CN" sz="2000" kern="100" baseline="-25000" dirty="0">
                <a:latin typeface="Times New Roman" panose="02020603050405020304" pitchFamily="18" charset="0"/>
              </a:rPr>
              <a:t>n</a:t>
            </a:r>
            <a:r>
              <a:rPr lang="zh-CN" altLang="en-US" sz="2000" kern="100" dirty="0">
                <a:latin typeface="宋体" panose="02010600030101010101" pitchFamily="2" charset="-122"/>
                <a:cs typeface="Times New Roman" panose="02020603050405020304" pitchFamily="18" charset="0"/>
              </a:rPr>
              <a:t>表示；</a:t>
            </a:r>
            <a:r>
              <a:rPr lang="en-US" altLang="zh-CN" sz="2000" kern="100" dirty="0">
                <a:latin typeface="Times New Roman" panose="02020603050405020304" pitchFamily="18" charset="0"/>
              </a:rPr>
              <a:t>server </a:t>
            </a:r>
            <a:r>
              <a:rPr lang="en-US" altLang="zh-CN" sz="2000" kern="100" dirty="0" smtClean="0">
                <a:latin typeface="Times New Roman" panose="02020603050405020304" pitchFamily="18" charset="0"/>
              </a:rPr>
              <a:t>latency</a:t>
            </a:r>
            <a:r>
              <a:rPr lang="zh-CN" altLang="en-US" sz="2000" kern="100" dirty="0" smtClean="0">
                <a:latin typeface="宋体" panose="02010600030101010101" pitchFamily="2" charset="-122"/>
                <a:cs typeface="Times New Roman" panose="02020603050405020304" pitchFamily="18" charset="0"/>
              </a:rPr>
              <a:t>是服</a:t>
            </a:r>
            <a:endParaRPr lang="en-US" altLang="zh-CN" sz="2000" kern="100" dirty="0" smtClean="0">
              <a:latin typeface="宋体" panose="02010600030101010101" pitchFamily="2" charset="-122"/>
              <a:cs typeface="Times New Roman" panose="02020603050405020304" pitchFamily="18" charset="0"/>
            </a:endParaRPr>
          </a:p>
          <a:p>
            <a:pPr marL="0" marR="0" indent="0" algn="just">
              <a:lnSpc>
                <a:spcPts val="1500"/>
              </a:lnSpc>
              <a:spcBef>
                <a:spcPts val="1200"/>
              </a:spcBef>
              <a:spcAft>
                <a:spcPts val="0"/>
              </a:spcAft>
            </a:pPr>
            <a:r>
              <a:rPr lang="zh-CN" altLang="en-US" sz="2000" kern="100" dirty="0" smtClean="0">
                <a:latin typeface="宋体" panose="02010600030101010101" pitchFamily="2" charset="-122"/>
                <a:cs typeface="Times New Roman" panose="02020603050405020304" pitchFamily="18" charset="0"/>
              </a:rPr>
              <a:t>务</a:t>
            </a:r>
            <a:r>
              <a:rPr lang="zh-CN" altLang="en-US" sz="2000" kern="100" dirty="0">
                <a:latin typeface="宋体" panose="02010600030101010101" pitchFamily="2" charset="-122"/>
                <a:cs typeface="Times New Roman" panose="02020603050405020304" pitchFamily="18" charset="0"/>
              </a:rPr>
              <a:t>器处理一条数据所需时间，以</a:t>
            </a:r>
            <a:r>
              <a:rPr lang="en-US" altLang="zh-CN" sz="2000" kern="100" dirty="0">
                <a:latin typeface="Times New Roman" panose="02020603050405020304" pitchFamily="18" charset="0"/>
              </a:rPr>
              <a:t>L</a:t>
            </a:r>
            <a:r>
              <a:rPr lang="en-US" altLang="zh-CN" sz="2000" kern="100" baseline="-25000" dirty="0">
                <a:latin typeface="Times New Roman" panose="02020603050405020304" pitchFamily="18" charset="0"/>
              </a:rPr>
              <a:t>s</a:t>
            </a:r>
            <a:r>
              <a:rPr lang="zh-CN" altLang="en-US" sz="2000" kern="100" dirty="0">
                <a:latin typeface="宋体" panose="02010600030101010101" pitchFamily="2" charset="-122"/>
                <a:cs typeface="Times New Roman" panose="02020603050405020304" pitchFamily="18" charset="0"/>
              </a:rPr>
              <a:t>表示。</a:t>
            </a:r>
            <a:endParaRPr lang="zh-CN" altLang="en-US" sz="2000" kern="100" dirty="0">
              <a:latin typeface="Times New Roman" panose="02020603050405020304" pitchFamily="18" charset="0"/>
            </a:endParaRPr>
          </a:p>
          <a:p>
            <a:endParaRPr lang="zh-CN" altLang="en-US" sz="2000" dirty="0"/>
          </a:p>
        </p:txBody>
      </p:sp>
      <p:pic>
        <p:nvPicPr>
          <p:cNvPr id="5" name="图片 4"/>
          <p:cNvPicPr>
            <a:picLocks noChangeAspect="1"/>
          </p:cNvPicPr>
          <p:nvPr/>
        </p:nvPicPr>
        <p:blipFill>
          <a:blip r:embed="rId4" cstate="print"/>
          <a:stretch>
            <a:fillRect/>
          </a:stretch>
        </p:blipFill>
        <p:spPr>
          <a:xfrm>
            <a:off x="1752600" y="3829224"/>
            <a:ext cx="5565937" cy="3028776"/>
          </a:xfrm>
          <a:prstGeom prst="rect">
            <a:avLst/>
          </a:prstGeom>
        </p:spPr>
      </p:pic>
    </p:spTree>
    <p:extLst>
      <p:ext uri="{BB962C8B-B14F-4D97-AF65-F5344CB8AC3E}">
        <p14:creationId xmlns:p14="http://schemas.microsoft.com/office/powerpoint/2010/main" xmlns="" val="38464838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740434" y="1068288"/>
            <a:ext cx="7924800" cy="523220"/>
          </a:xfrm>
          <a:prstGeom prst="rect">
            <a:avLst/>
          </a:prstGeom>
          <a:noFill/>
          <a:ln w="9525">
            <a:noFill/>
            <a:miter lim="800000"/>
          </a:ln>
        </p:spPr>
        <p:txBody>
          <a:bodyPr>
            <a:spAutoFit/>
          </a:bodyPr>
          <a:lstStyle/>
          <a:p>
            <a:r>
              <a:rPr lang="zh-CN" altLang="en-US" sz="2800" b="1" dirty="0" smtClean="0">
                <a:latin typeface="Calibri" panose="020F0502020204030204" pitchFamily="34" charset="0"/>
              </a:rPr>
              <a:t>两种流计算模式比较</a:t>
            </a:r>
          </a:p>
        </p:txBody>
      </p:sp>
      <p:sp>
        <p:nvSpPr>
          <p:cNvPr id="4" name="矩形 3"/>
          <p:cNvSpPr/>
          <p:nvPr/>
        </p:nvSpPr>
        <p:spPr>
          <a:xfrm>
            <a:off x="734683" y="1703697"/>
            <a:ext cx="7799717" cy="5055230"/>
          </a:xfrm>
          <a:prstGeom prst="rect">
            <a:avLst/>
          </a:prstGeom>
        </p:spPr>
        <p:txBody>
          <a:bodyPr wrap="square">
            <a:spAutoFit/>
          </a:bodyPr>
          <a:lstStyle/>
          <a:p>
            <a:pPr marL="0" marR="0" indent="0" algn="just">
              <a:lnSpc>
                <a:spcPts val="1500"/>
              </a:lnSpc>
              <a:spcBef>
                <a:spcPts val="1200"/>
              </a:spcBef>
              <a:spcAft>
                <a:spcPts val="0"/>
              </a:spcAft>
            </a:pPr>
            <a:r>
              <a:rPr lang="zh-CN" altLang="en-US" kern="100" dirty="0" smtClean="0">
                <a:latin typeface="宋体" panose="02010600030101010101" pitchFamily="2" charset="-122"/>
                <a:cs typeface="Times New Roman" panose="02020603050405020304" pitchFamily="18" charset="0"/>
              </a:rPr>
              <a:t>    对于</a:t>
            </a:r>
            <a:r>
              <a:rPr lang="en-US" altLang="zh-CN" kern="100" dirty="0">
                <a:solidFill>
                  <a:srgbClr val="FF0000"/>
                </a:solidFill>
                <a:latin typeface="Times New Roman" panose="02020603050405020304" pitchFamily="18" charset="0"/>
              </a:rPr>
              <a:t>Native Stream Processing System</a:t>
            </a:r>
            <a:r>
              <a:rPr lang="zh-CN" altLang="en-US" kern="100" dirty="0">
                <a:latin typeface="宋体" panose="02010600030101010101" pitchFamily="2" charset="-122"/>
                <a:cs typeface="Times New Roman" panose="02020603050405020304" pitchFamily="18" charset="0"/>
              </a:rPr>
              <a:t>而言：</a:t>
            </a:r>
            <a:endParaRPr lang="zh-CN" altLang="en-US" sz="1400" kern="100" dirty="0">
              <a:latin typeface="Times New Roman" panose="02020603050405020304" pitchFamily="18" charset="0"/>
            </a:endParaRPr>
          </a:p>
          <a:p>
            <a:pPr marL="0" marR="0" indent="0" algn="just">
              <a:lnSpc>
                <a:spcPts val="1500"/>
              </a:lnSpc>
              <a:spcBef>
                <a:spcPts val="1200"/>
              </a:spcBef>
              <a:spcAft>
                <a:spcPts val="0"/>
              </a:spcAft>
            </a:pPr>
            <a:r>
              <a:rPr lang="zh-CN" altLang="en-US" kern="100" dirty="0">
                <a:latin typeface="宋体" panose="02010600030101010101" pitchFamily="2" charset="-122"/>
                <a:cs typeface="Times New Roman" panose="02020603050405020304" pitchFamily="18" charset="0"/>
              </a:rPr>
              <a:t>客户端系统延迟</a:t>
            </a:r>
            <a:r>
              <a:rPr lang="zh-CN" altLang="en-US" kern="100" dirty="0">
                <a:latin typeface="Times New Roman" panose="02020603050405020304" pitchFamily="18" charset="0"/>
              </a:rPr>
              <a:t>   </a:t>
            </a:r>
            <a:r>
              <a:rPr lang="en-US" altLang="zh-CN" kern="0" dirty="0" smtClean="0">
                <a:latin typeface="宋体" panose="02010600030101010101" pitchFamily="2" charset="-122"/>
              </a:rPr>
              <a:t>delay </a:t>
            </a:r>
            <a:r>
              <a:rPr lang="en-US" altLang="zh-CN" kern="0" dirty="0">
                <a:latin typeface="宋体" panose="02010600030101010101" pitchFamily="2" charset="-122"/>
              </a:rPr>
              <a:t>time = 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a:t>
            </a:r>
            <a:r>
              <a:rPr lang="en-US" altLang="zh-CN" kern="100" dirty="0" smtClean="0">
                <a:latin typeface="Times New Roman" panose="02020603050405020304" pitchFamily="18" charset="0"/>
              </a:rPr>
              <a:t>L</a:t>
            </a:r>
            <a:r>
              <a:rPr lang="en-US" altLang="zh-CN" kern="100" baseline="-25000" dirty="0" smtClean="0">
                <a:latin typeface="Times New Roman" panose="02020603050405020304" pitchFamily="18" charset="0"/>
              </a:rPr>
              <a:t>s</a:t>
            </a:r>
          </a:p>
          <a:p>
            <a:pPr marL="0" marR="0" indent="0" algn="just">
              <a:lnSpc>
                <a:spcPts val="1500"/>
              </a:lnSpc>
              <a:spcBef>
                <a:spcPts val="1200"/>
              </a:spcBef>
              <a:spcAft>
                <a:spcPts val="0"/>
              </a:spcAft>
            </a:pPr>
            <a:r>
              <a:rPr lang="zh-CN" altLang="en-US" kern="100" dirty="0" smtClean="0">
                <a:latin typeface="宋体" panose="02010600030101010101" pitchFamily="2" charset="-122"/>
                <a:cs typeface="Times New Roman" panose="02020603050405020304" pitchFamily="18" charset="0"/>
              </a:rPr>
              <a:t>服务器</a:t>
            </a:r>
            <a:r>
              <a:rPr lang="zh-CN" altLang="en-US" kern="100" dirty="0">
                <a:latin typeface="宋体" panose="02010600030101010101" pitchFamily="2" charset="-122"/>
                <a:cs typeface="Times New Roman" panose="02020603050405020304" pitchFamily="18" charset="0"/>
              </a:rPr>
              <a:t>端系统吞吐率</a:t>
            </a:r>
            <a:r>
              <a:rPr lang="zh-CN" altLang="en-US" kern="100" dirty="0">
                <a:latin typeface="Times New Roman" panose="02020603050405020304" pitchFamily="18" charset="0"/>
              </a:rPr>
              <a:t> </a:t>
            </a:r>
            <a:r>
              <a:rPr lang="en-US" altLang="zh-CN" kern="0" dirty="0">
                <a:latin typeface="宋体" panose="02010600030101010101" pitchFamily="2" charset="-122"/>
              </a:rPr>
              <a:t>throughput = 1/(delay time) = 1/(2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L</a:t>
            </a:r>
            <a:r>
              <a:rPr lang="en-US" altLang="zh-CN" kern="100" baseline="-25000" dirty="0">
                <a:latin typeface="Times New Roman" panose="02020603050405020304" pitchFamily="18" charset="0"/>
              </a:rPr>
              <a:t>s</a:t>
            </a:r>
            <a:r>
              <a:rPr lang="en-US" altLang="zh-CN" kern="0" dirty="0" smtClean="0">
                <a:latin typeface="宋体" panose="02010600030101010101" pitchFamily="2" charset="-122"/>
              </a:rPr>
              <a:t>)</a:t>
            </a:r>
          </a:p>
          <a:p>
            <a:pPr marL="0" marR="0" indent="0" algn="just">
              <a:lnSpc>
                <a:spcPts val="1500"/>
              </a:lnSpc>
              <a:spcBef>
                <a:spcPts val="2400"/>
              </a:spcBef>
              <a:spcAft>
                <a:spcPts val="0"/>
              </a:spcAft>
            </a:pPr>
            <a:r>
              <a:rPr lang="zh-CN" altLang="en-US" kern="100" dirty="0" smtClean="0">
                <a:latin typeface="宋体" panose="02010600030101010101" pitchFamily="2" charset="-122"/>
                <a:cs typeface="Times New Roman" panose="02020603050405020304" pitchFamily="18" charset="0"/>
              </a:rPr>
              <a:t>    如</a:t>
            </a:r>
            <a:r>
              <a:rPr lang="zh-CN" altLang="en-US" kern="100" dirty="0">
                <a:latin typeface="宋体" panose="02010600030101010101" pitchFamily="2" charset="-122"/>
                <a:cs typeface="Times New Roman" panose="02020603050405020304" pitchFamily="18" charset="0"/>
              </a:rPr>
              <a:t>果我们采用一次</a:t>
            </a:r>
            <a:r>
              <a:rPr lang="zh-CN" altLang="en-US" kern="100" dirty="0">
                <a:solidFill>
                  <a:srgbClr val="3F21F1"/>
                </a:solidFill>
                <a:latin typeface="宋体" panose="02010600030101010101" pitchFamily="2" charset="-122"/>
                <a:cs typeface="Times New Roman" panose="02020603050405020304" pitchFamily="18" charset="0"/>
              </a:rPr>
              <a:t>把</a:t>
            </a:r>
            <a:r>
              <a:rPr lang="en-US" altLang="zh-CN" kern="100" dirty="0">
                <a:solidFill>
                  <a:srgbClr val="3F21F1"/>
                </a:solidFill>
                <a:latin typeface="Times New Roman" panose="02020603050405020304" pitchFamily="18" charset="0"/>
              </a:rPr>
              <a:t>10</a:t>
            </a:r>
            <a:r>
              <a:rPr lang="zh-CN" altLang="en-US" kern="100" dirty="0">
                <a:solidFill>
                  <a:srgbClr val="3F21F1"/>
                </a:solidFill>
                <a:latin typeface="宋体" panose="02010600030101010101" pitchFamily="2" charset="-122"/>
                <a:cs typeface="Times New Roman" panose="02020603050405020304" pitchFamily="18" charset="0"/>
              </a:rPr>
              <a:t>条数据打成一个包（</a:t>
            </a:r>
            <a:r>
              <a:rPr lang="en-US" altLang="zh-CN" kern="100" dirty="0">
                <a:solidFill>
                  <a:srgbClr val="3F21F1"/>
                </a:solidFill>
                <a:latin typeface="Times New Roman" panose="02020603050405020304" pitchFamily="18" charset="0"/>
              </a:rPr>
              <a:t>batch</a:t>
            </a:r>
            <a:r>
              <a:rPr lang="zh-CN" altLang="en-US" kern="100" dirty="0">
                <a:solidFill>
                  <a:srgbClr val="3F21F1"/>
                </a:solidFill>
                <a:latin typeface="宋体" panose="02010600030101010101" pitchFamily="2" charset="-122"/>
                <a:cs typeface="Times New Roman" panose="02020603050405020304" pitchFamily="18" charset="0"/>
              </a:rPr>
              <a:t>）发送处理</a:t>
            </a:r>
            <a:r>
              <a:rPr lang="zh-CN" altLang="en-US" kern="100" dirty="0">
                <a:latin typeface="宋体" panose="02010600030101010101" pitchFamily="2" charset="-122"/>
                <a:cs typeface="Times New Roman" panose="02020603050405020304" pitchFamily="18" charset="0"/>
              </a:rPr>
              <a:t>的方式</a:t>
            </a:r>
            <a:r>
              <a:rPr lang="zh-CN" altLang="en-US" kern="100" dirty="0" smtClean="0">
                <a:latin typeface="宋体" panose="02010600030101010101" pitchFamily="2" charset="-122"/>
                <a:cs typeface="Times New Roman" panose="02020603050405020304" pitchFamily="18" charset="0"/>
              </a:rPr>
              <a:t>，</a:t>
            </a:r>
            <a:endParaRPr lang="en-US" altLang="zh-CN" kern="100" dirty="0" smtClean="0">
              <a:latin typeface="宋体" panose="02010600030101010101" pitchFamily="2" charset="-122"/>
              <a:cs typeface="Times New Roman" panose="02020603050405020304" pitchFamily="18" charset="0"/>
            </a:endParaRPr>
          </a:p>
          <a:p>
            <a:pPr marL="0" marR="0" indent="0" algn="just">
              <a:lnSpc>
                <a:spcPts val="1500"/>
              </a:lnSpc>
              <a:spcBef>
                <a:spcPts val="1200"/>
              </a:spcBef>
              <a:spcAft>
                <a:spcPts val="0"/>
              </a:spcAft>
            </a:pPr>
            <a:r>
              <a:rPr lang="zh-CN" altLang="en-US" kern="100" dirty="0" smtClean="0">
                <a:latin typeface="宋体" panose="02010600030101010101" pitchFamily="2" charset="-122"/>
                <a:cs typeface="Times New Roman" panose="02020603050405020304" pitchFamily="18" charset="0"/>
              </a:rPr>
              <a:t>网络</a:t>
            </a:r>
            <a:r>
              <a:rPr lang="zh-CN" altLang="en-US" kern="100" dirty="0">
                <a:latin typeface="宋体" panose="02010600030101010101" pitchFamily="2" charset="-122"/>
                <a:cs typeface="Times New Roman" panose="02020603050405020304" pitchFamily="18" charset="0"/>
              </a:rPr>
              <a:t>传输时间不变，仍然为</a:t>
            </a:r>
            <a:r>
              <a:rPr lang="en-US" altLang="zh-CN" kern="0" dirty="0">
                <a:latin typeface="宋体" panose="02010600030101010101" pitchFamily="2" charset="-122"/>
              </a:rPr>
              <a:t>2 * network latency</a:t>
            </a:r>
            <a:r>
              <a:rPr lang="zh-CN" altLang="en-US" kern="0" dirty="0">
                <a:latin typeface="宋体" panose="02010600030101010101" pitchFamily="2" charset="-122"/>
              </a:rPr>
              <a:t>，但服务器处理时间变</a:t>
            </a:r>
            <a:r>
              <a:rPr lang="zh-CN" altLang="en-US" kern="0" dirty="0" smtClean="0">
                <a:latin typeface="宋体" panose="02010600030101010101" pitchFamily="2" charset="-122"/>
              </a:rPr>
              <a:t>为</a:t>
            </a:r>
            <a:endParaRPr lang="en-US" altLang="zh-CN" kern="0" dirty="0" smtClean="0">
              <a:latin typeface="宋体" panose="02010600030101010101" pitchFamily="2" charset="-122"/>
            </a:endParaRPr>
          </a:p>
          <a:p>
            <a:pPr marL="0" marR="0" indent="0" algn="just">
              <a:lnSpc>
                <a:spcPts val="1500"/>
              </a:lnSpc>
              <a:spcBef>
                <a:spcPts val="1200"/>
              </a:spcBef>
              <a:spcAft>
                <a:spcPts val="0"/>
              </a:spcAft>
            </a:pPr>
            <a:r>
              <a:rPr lang="en-US" altLang="zh-CN" kern="0" dirty="0" smtClean="0">
                <a:latin typeface="宋体" panose="02010600030101010101" pitchFamily="2" charset="-122"/>
              </a:rPr>
              <a:t>10 </a:t>
            </a:r>
            <a:r>
              <a:rPr lang="en-US" altLang="zh-CN" kern="0" dirty="0">
                <a:latin typeface="宋体" panose="02010600030101010101" pitchFamily="2" charset="-122"/>
              </a:rPr>
              <a:t>* server latency</a:t>
            </a:r>
            <a:r>
              <a:rPr lang="zh-CN" altLang="en-US" kern="0" dirty="0">
                <a:latin typeface="宋体" panose="02010600030101010101" pitchFamily="2" charset="-122"/>
              </a:rPr>
              <a:t>，因为需要处理</a:t>
            </a:r>
            <a:r>
              <a:rPr lang="en-US" altLang="zh-CN" kern="0" dirty="0">
                <a:latin typeface="宋体" panose="02010600030101010101" pitchFamily="2" charset="-122"/>
              </a:rPr>
              <a:t>10</a:t>
            </a:r>
            <a:r>
              <a:rPr lang="zh-CN" altLang="en-US" kern="0" dirty="0">
                <a:latin typeface="宋体" panose="02010600030101010101" pitchFamily="2" charset="-122"/>
              </a:rPr>
              <a:t>条数据。</a:t>
            </a:r>
            <a:endParaRPr lang="zh-CN" altLang="en-US" sz="1400" kern="100" dirty="0">
              <a:latin typeface="Times New Roman" panose="02020603050405020304" pitchFamily="18" charset="0"/>
            </a:endParaRPr>
          </a:p>
          <a:p>
            <a:pPr marL="0" marR="0" indent="0" algn="just">
              <a:lnSpc>
                <a:spcPts val="1500"/>
              </a:lnSpc>
              <a:spcBef>
                <a:spcPts val="600"/>
              </a:spcBef>
              <a:spcAft>
                <a:spcPts val="0"/>
              </a:spcAft>
            </a:pPr>
            <a:r>
              <a:rPr lang="zh-CN" altLang="en-US" kern="100" dirty="0" smtClean="0">
                <a:latin typeface="宋体" panose="02010600030101010101" pitchFamily="2" charset="-122"/>
                <a:cs typeface="Times New Roman" panose="02020603050405020304" pitchFamily="18" charset="0"/>
              </a:rPr>
              <a:t>    对于</a:t>
            </a:r>
            <a:r>
              <a:rPr lang="en-US" altLang="zh-CN" kern="100" dirty="0" smtClean="0">
                <a:solidFill>
                  <a:srgbClr val="FF0000"/>
                </a:solidFill>
                <a:latin typeface="Times New Roman" panose="02020603050405020304" pitchFamily="18" charset="0"/>
              </a:rPr>
              <a:t>Micro-batch </a:t>
            </a:r>
            <a:r>
              <a:rPr lang="en-US" altLang="zh-CN" kern="100" dirty="0">
                <a:solidFill>
                  <a:srgbClr val="FF0000"/>
                </a:solidFill>
                <a:latin typeface="Times New Roman" panose="02020603050405020304" pitchFamily="18" charset="0"/>
              </a:rPr>
              <a:t>Processing System</a:t>
            </a:r>
            <a:r>
              <a:rPr lang="zh-CN" altLang="en-US" kern="100" dirty="0">
                <a:latin typeface="宋体" panose="02010600030101010101" pitchFamily="2" charset="-122"/>
                <a:cs typeface="Times New Roman" panose="02020603050405020304" pitchFamily="18" charset="0"/>
              </a:rPr>
              <a:t>而言：</a:t>
            </a:r>
            <a:endParaRPr lang="zh-CN" altLang="en-US" sz="1400" kern="100" dirty="0">
              <a:latin typeface="Times New Roman" panose="02020603050405020304" pitchFamily="18" charset="0"/>
            </a:endParaRPr>
          </a:p>
          <a:p>
            <a:pPr marL="0" marR="0" indent="0" algn="just">
              <a:lnSpc>
                <a:spcPts val="1500"/>
              </a:lnSpc>
              <a:spcBef>
                <a:spcPts val="1200"/>
              </a:spcBef>
              <a:spcAft>
                <a:spcPts val="0"/>
              </a:spcAft>
            </a:pPr>
            <a:r>
              <a:rPr lang="zh-CN" altLang="en-US" kern="100" dirty="0">
                <a:latin typeface="宋体" panose="02010600030101010101" pitchFamily="2" charset="-122"/>
                <a:cs typeface="Times New Roman" panose="02020603050405020304" pitchFamily="18" charset="0"/>
              </a:rPr>
              <a:t>客户端系统延迟</a:t>
            </a:r>
            <a:r>
              <a:rPr lang="zh-CN" altLang="en-US" kern="100" dirty="0">
                <a:latin typeface="Times New Roman" panose="02020603050405020304" pitchFamily="18" charset="0"/>
              </a:rPr>
              <a:t>   </a:t>
            </a:r>
            <a:r>
              <a:rPr lang="zh-CN" altLang="en-US" kern="100" dirty="0">
                <a:latin typeface="宋体" panose="02010600030101010101" pitchFamily="2" charset="-122"/>
                <a:cs typeface="Times New Roman" panose="02020603050405020304" pitchFamily="18" charset="0"/>
              </a:rPr>
              <a:t>   </a:t>
            </a:r>
            <a:r>
              <a:rPr lang="en-US" altLang="zh-CN" kern="0" dirty="0">
                <a:latin typeface="宋体" panose="02010600030101010101" pitchFamily="2" charset="-122"/>
              </a:rPr>
              <a:t>delay time = 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+ 10L</a:t>
            </a:r>
            <a:r>
              <a:rPr lang="en-US" altLang="zh-CN" kern="100" baseline="-25000" dirty="0">
                <a:latin typeface="Times New Roman" panose="02020603050405020304" pitchFamily="18" charset="0"/>
              </a:rPr>
              <a:t>s</a:t>
            </a:r>
            <a:endParaRPr lang="en-US" altLang="zh-CN" sz="1400" kern="100" dirty="0">
              <a:latin typeface="Times New Roman" panose="02020603050405020304" pitchFamily="18" charset="0"/>
            </a:endParaRPr>
          </a:p>
          <a:p>
            <a:pPr marL="0" marR="0" indent="0" algn="just">
              <a:lnSpc>
                <a:spcPts val="1500"/>
              </a:lnSpc>
              <a:spcBef>
                <a:spcPts val="1200"/>
              </a:spcBef>
              <a:spcAft>
                <a:spcPts val="0"/>
              </a:spcAft>
            </a:pPr>
            <a:r>
              <a:rPr lang="zh-CN" altLang="en-US" kern="100" dirty="0" smtClean="0">
                <a:latin typeface="宋体" panose="02010600030101010101" pitchFamily="2" charset="-122"/>
                <a:cs typeface="Times New Roman" panose="02020603050405020304" pitchFamily="18" charset="0"/>
              </a:rPr>
              <a:t>服务器</a:t>
            </a:r>
            <a:r>
              <a:rPr lang="zh-CN" altLang="en-US" kern="100" dirty="0">
                <a:latin typeface="宋体" panose="02010600030101010101" pitchFamily="2" charset="-122"/>
                <a:cs typeface="Times New Roman" panose="02020603050405020304" pitchFamily="18" charset="0"/>
              </a:rPr>
              <a:t>端系统</a:t>
            </a:r>
            <a:r>
              <a:rPr lang="zh-CN" altLang="en-US" kern="100" dirty="0" smtClean="0">
                <a:latin typeface="宋体" panose="02010600030101010101" pitchFamily="2" charset="-122"/>
                <a:cs typeface="Times New Roman" panose="02020603050405020304" pitchFamily="18" charset="0"/>
              </a:rPr>
              <a:t>吞吐率 </a:t>
            </a:r>
            <a:r>
              <a:rPr lang="en-US" altLang="zh-CN" kern="0" dirty="0" smtClean="0">
                <a:latin typeface="宋体" panose="02010600030101010101" pitchFamily="2" charset="-122"/>
              </a:rPr>
              <a:t>throughput </a:t>
            </a:r>
            <a:r>
              <a:rPr lang="en-US" altLang="zh-CN" kern="0" dirty="0">
                <a:latin typeface="宋体" panose="02010600030101010101" pitchFamily="2" charset="-122"/>
              </a:rPr>
              <a:t>= 10/(delay time) = 10/(2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+ 10L</a:t>
            </a:r>
            <a:r>
              <a:rPr lang="en-US" altLang="zh-CN" kern="100" baseline="-25000" dirty="0">
                <a:latin typeface="Times New Roman" panose="02020603050405020304" pitchFamily="18" charset="0"/>
              </a:rPr>
              <a:t>s</a:t>
            </a:r>
            <a:r>
              <a:rPr lang="en-US" altLang="zh-CN" kern="0" dirty="0">
                <a:latin typeface="宋体" panose="02010600030101010101" pitchFamily="2" charset="-122"/>
              </a:rPr>
              <a:t>) </a:t>
            </a:r>
            <a:endParaRPr lang="en-US" altLang="zh-CN" kern="0" dirty="0" smtClean="0">
              <a:latin typeface="宋体" panose="02010600030101010101" pitchFamily="2" charset="-122"/>
            </a:endParaRPr>
          </a:p>
          <a:p>
            <a:pPr marL="0" marR="0" indent="0" algn="just">
              <a:lnSpc>
                <a:spcPts val="1500"/>
              </a:lnSpc>
              <a:spcBef>
                <a:spcPts val="1200"/>
              </a:spcBef>
              <a:spcAft>
                <a:spcPts val="0"/>
              </a:spcAft>
            </a:pPr>
            <a:r>
              <a:rPr lang="en-US" altLang="zh-CN" kern="0" dirty="0" smtClean="0">
                <a:latin typeface="宋体" panose="02010600030101010101" pitchFamily="2" charset="-122"/>
              </a:rPr>
              <a:t>                              = </a:t>
            </a:r>
            <a:r>
              <a:rPr lang="en-US" altLang="zh-CN" kern="0" dirty="0">
                <a:latin typeface="宋体" panose="02010600030101010101" pitchFamily="2" charset="-122"/>
              </a:rPr>
              <a:t>1/(0.2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L</a:t>
            </a:r>
            <a:r>
              <a:rPr lang="en-US" altLang="zh-CN" kern="100" baseline="-25000" dirty="0">
                <a:latin typeface="Times New Roman" panose="02020603050405020304" pitchFamily="18" charset="0"/>
              </a:rPr>
              <a:t>s</a:t>
            </a:r>
            <a:r>
              <a:rPr lang="en-US" altLang="zh-CN" kern="0" dirty="0" smtClean="0">
                <a:latin typeface="宋体" panose="02010600030101010101" pitchFamily="2" charset="-122"/>
              </a:rPr>
              <a:t>)</a:t>
            </a:r>
          </a:p>
          <a:p>
            <a:pPr marL="0" marR="0" indent="0" algn="just">
              <a:lnSpc>
                <a:spcPts val="1500"/>
              </a:lnSpc>
              <a:spcBef>
                <a:spcPts val="2400"/>
              </a:spcBef>
              <a:spcAft>
                <a:spcPts val="0"/>
              </a:spcAft>
            </a:pPr>
            <a:r>
              <a:rPr lang="en-US" altLang="zh-CN" kern="0" dirty="0">
                <a:latin typeface="宋体" panose="02010600030101010101" pitchFamily="2" charset="-122"/>
              </a:rPr>
              <a:t> </a:t>
            </a:r>
            <a:r>
              <a:rPr lang="en-US" altLang="zh-CN" kern="0" dirty="0" smtClean="0">
                <a:latin typeface="宋体" panose="02010600030101010101" pitchFamily="2" charset="-122"/>
              </a:rPr>
              <a:t>   </a:t>
            </a:r>
            <a:r>
              <a:rPr lang="zh-CN" altLang="en-US" kern="0" dirty="0" smtClean="0">
                <a:latin typeface="宋体" panose="02010600030101010101" pitchFamily="2" charset="-122"/>
              </a:rPr>
              <a:t>比</a:t>
            </a:r>
            <a:r>
              <a:rPr lang="zh-CN" altLang="en-US" kern="0" dirty="0">
                <a:latin typeface="宋体" panose="02010600030101010101" pitchFamily="2" charset="-122"/>
              </a:rPr>
              <a:t>较两种模式的</a:t>
            </a:r>
            <a:r>
              <a:rPr lang="en-US" altLang="zh-CN" kern="0" dirty="0">
                <a:latin typeface="宋体" panose="02010600030101010101" pitchFamily="2" charset="-122"/>
              </a:rPr>
              <a:t>delay time</a:t>
            </a:r>
            <a:r>
              <a:rPr lang="zh-CN" altLang="en-US" kern="0" dirty="0">
                <a:latin typeface="宋体" panose="02010600030101010101" pitchFamily="2" charset="-122"/>
              </a:rPr>
              <a:t>和</a:t>
            </a:r>
            <a:r>
              <a:rPr lang="en-US" altLang="zh-CN" kern="0" dirty="0">
                <a:latin typeface="宋体" panose="02010600030101010101" pitchFamily="2" charset="-122"/>
              </a:rPr>
              <a:t>throughput</a:t>
            </a:r>
            <a:r>
              <a:rPr lang="zh-CN" altLang="en-US" kern="0" dirty="0">
                <a:latin typeface="宋体" panose="02010600030101010101" pitchFamily="2" charset="-122"/>
              </a:rPr>
              <a:t>可知，只要</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0" dirty="0">
                <a:latin typeface="宋体" panose="02010600030101010101" pitchFamily="2" charset="-122"/>
              </a:rPr>
              <a:t> &gt; 0</a:t>
            </a:r>
            <a:r>
              <a:rPr lang="zh-CN" altLang="en-US" kern="0" dirty="0">
                <a:latin typeface="宋体" panose="02010600030101010101" pitchFamily="2" charset="-122"/>
              </a:rPr>
              <a:t>和</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s</a:t>
            </a:r>
            <a:r>
              <a:rPr lang="en-US" altLang="zh-CN" kern="100" dirty="0">
                <a:latin typeface="Times New Roman" panose="02020603050405020304" pitchFamily="18" charset="0"/>
              </a:rPr>
              <a:t> </a:t>
            </a:r>
            <a:r>
              <a:rPr lang="en-US" altLang="zh-CN" kern="0" dirty="0">
                <a:latin typeface="宋体" panose="02010600030101010101" pitchFamily="2" charset="-122"/>
              </a:rPr>
              <a:t>&gt; </a:t>
            </a:r>
            <a:r>
              <a:rPr lang="en-US" altLang="zh-CN" kern="100" dirty="0">
                <a:latin typeface="Times New Roman" panose="02020603050405020304" pitchFamily="18" charset="0"/>
              </a:rPr>
              <a:t>0</a:t>
            </a:r>
            <a:r>
              <a:rPr lang="zh-CN" altLang="en-US" kern="0" dirty="0">
                <a:latin typeface="宋体" panose="02010600030101010101" pitchFamily="2" charset="-122"/>
              </a:rPr>
              <a:t>，则有：</a:t>
            </a:r>
            <a:endParaRPr lang="zh-CN" altLang="en-US" sz="1400" kern="100" dirty="0">
              <a:latin typeface="Times New Roman" panose="02020603050405020304" pitchFamily="18" charset="0"/>
            </a:endParaRPr>
          </a:p>
          <a:p>
            <a:pPr marL="0" marR="0" indent="0" algn="just">
              <a:lnSpc>
                <a:spcPts val="1500"/>
              </a:lnSpc>
              <a:spcBef>
                <a:spcPts val="1200"/>
              </a:spcBef>
              <a:spcAft>
                <a:spcPts val="0"/>
              </a:spcAft>
            </a:pPr>
            <a:r>
              <a:rPr lang="zh-CN" altLang="en-US" kern="0" dirty="0">
                <a:latin typeface="宋体" panose="02010600030101010101" pitchFamily="2" charset="-122"/>
              </a:rPr>
              <a:t>		</a:t>
            </a:r>
            <a:r>
              <a:rPr lang="en-US" altLang="zh-CN" kern="0" dirty="0">
                <a:latin typeface="宋体" panose="02010600030101010101" pitchFamily="2" charset="-122"/>
              </a:rPr>
              <a:t>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L</a:t>
            </a:r>
            <a:r>
              <a:rPr lang="en-US" altLang="zh-CN" kern="100" baseline="-25000" dirty="0">
                <a:latin typeface="Times New Roman" panose="02020603050405020304" pitchFamily="18" charset="0"/>
              </a:rPr>
              <a:t>s</a:t>
            </a:r>
            <a:r>
              <a:rPr lang="en-US" altLang="zh-CN" kern="0" dirty="0">
                <a:latin typeface="宋体" panose="02010600030101010101" pitchFamily="2" charset="-122"/>
              </a:rPr>
              <a:t> &lt; 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+ 10L</a:t>
            </a:r>
            <a:r>
              <a:rPr lang="en-US" altLang="zh-CN" kern="100" baseline="-25000" dirty="0">
                <a:latin typeface="Times New Roman" panose="02020603050405020304" pitchFamily="18" charset="0"/>
              </a:rPr>
              <a:t>s</a:t>
            </a:r>
            <a:endParaRPr lang="en-US" altLang="zh-CN" sz="1400" kern="100" dirty="0">
              <a:latin typeface="Times New Roman" panose="02020603050405020304" pitchFamily="18" charset="0"/>
            </a:endParaRPr>
          </a:p>
          <a:p>
            <a:pPr marL="0" marR="0" indent="0" algn="just">
              <a:lnSpc>
                <a:spcPts val="1500"/>
              </a:lnSpc>
              <a:spcBef>
                <a:spcPts val="1200"/>
              </a:spcBef>
              <a:spcAft>
                <a:spcPts val="0"/>
              </a:spcAft>
            </a:pPr>
            <a:r>
              <a:rPr lang="en-US" altLang="zh-CN" kern="100" dirty="0">
                <a:latin typeface="Times New Roman" panose="02020603050405020304" pitchFamily="18" charset="0"/>
              </a:rPr>
              <a:t>		</a:t>
            </a:r>
            <a:r>
              <a:rPr lang="en-US" altLang="zh-CN" kern="0" dirty="0">
                <a:latin typeface="宋体" panose="02010600030101010101" pitchFamily="2" charset="-122"/>
              </a:rPr>
              <a:t>1/(2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L</a:t>
            </a:r>
            <a:r>
              <a:rPr lang="en-US" altLang="zh-CN" kern="100" baseline="-25000" dirty="0">
                <a:latin typeface="Times New Roman" panose="02020603050405020304" pitchFamily="18" charset="0"/>
              </a:rPr>
              <a:t>s</a:t>
            </a:r>
            <a:r>
              <a:rPr lang="en-US" altLang="zh-CN" kern="0" dirty="0">
                <a:latin typeface="宋体" panose="02010600030101010101" pitchFamily="2" charset="-122"/>
              </a:rPr>
              <a:t>) &lt; 1/(0.2</a:t>
            </a:r>
            <a:r>
              <a:rPr lang="en-US" altLang="zh-CN" kern="100" dirty="0">
                <a:latin typeface="Times New Roman" panose="02020603050405020304" pitchFamily="18" charset="0"/>
              </a:rPr>
              <a:t>L</a:t>
            </a:r>
            <a:r>
              <a:rPr lang="en-US" altLang="zh-CN" kern="100" baseline="-25000" dirty="0">
                <a:latin typeface="Times New Roman" panose="02020603050405020304" pitchFamily="18" charset="0"/>
              </a:rPr>
              <a:t>n</a:t>
            </a:r>
            <a:r>
              <a:rPr lang="en-US" altLang="zh-CN" kern="100" dirty="0">
                <a:latin typeface="Times New Roman" panose="02020603050405020304" pitchFamily="18" charset="0"/>
              </a:rPr>
              <a:t> + L</a:t>
            </a:r>
            <a:r>
              <a:rPr lang="en-US" altLang="zh-CN" kern="100" baseline="-25000" dirty="0">
                <a:latin typeface="Times New Roman" panose="02020603050405020304" pitchFamily="18" charset="0"/>
              </a:rPr>
              <a:t>s</a:t>
            </a:r>
            <a:r>
              <a:rPr lang="en-US" altLang="zh-CN" kern="0" dirty="0" smtClean="0">
                <a:latin typeface="宋体" panose="02010600030101010101" pitchFamily="2" charset="-122"/>
              </a:rPr>
              <a:t>)</a:t>
            </a:r>
            <a:endParaRPr lang="zh-CN" altLang="en-US" dirty="0"/>
          </a:p>
          <a:p>
            <a:pPr marL="0" marR="0" indent="0" algn="just">
              <a:lnSpc>
                <a:spcPts val="1500"/>
              </a:lnSpc>
              <a:spcBef>
                <a:spcPts val="0"/>
              </a:spcBef>
              <a:spcAft>
                <a:spcPts val="0"/>
              </a:spcAft>
            </a:pPr>
            <a:endParaRPr lang="en-US" altLang="zh-CN" sz="1400" kern="100" dirty="0">
              <a:latin typeface="Times New Roman" panose="02020603050405020304" pitchFamily="18" charset="0"/>
            </a:endParaRPr>
          </a:p>
        </p:txBody>
      </p:sp>
    </p:spTree>
    <p:extLst>
      <p:ext uri="{BB962C8B-B14F-4D97-AF65-F5344CB8AC3E}">
        <p14:creationId xmlns:p14="http://schemas.microsoft.com/office/powerpoint/2010/main" xmlns="" val="2314506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TotalTime>
  <Words>4803</Words>
  <Application>Microsoft Office PowerPoint</Application>
  <PresentationFormat>全屏显示(4:3)</PresentationFormat>
  <Paragraphs>439</Paragraphs>
  <Slides>42</Slides>
  <Notes>42</Notes>
  <HiddenSlides>0</HiddenSlides>
  <MMClips>0</MMClips>
  <ScaleCrop>false</ScaleCrop>
  <HeadingPairs>
    <vt:vector size="4" baseType="variant">
      <vt:variant>
        <vt:lpstr>主题</vt:lpstr>
      </vt:variant>
      <vt:variant>
        <vt:i4>1</vt:i4>
      </vt:variant>
      <vt:variant>
        <vt:lpstr>幻灯片标题</vt:lpstr>
      </vt:variant>
      <vt:variant>
        <vt:i4>42</vt:i4>
      </vt:variant>
    </vt:vector>
  </HeadingPairs>
  <TitlesOfParts>
    <vt:vector size="43"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Lindi</cp:lastModifiedBy>
  <cp:revision>239</cp:revision>
  <dcterms:created xsi:type="dcterms:W3CDTF">2010-07-16T22:48:00Z</dcterms:created>
  <dcterms:modified xsi:type="dcterms:W3CDTF">2018-08-08T11:06:00Z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